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0"/>
  </p:notesMasterIdLst>
  <p:sldIdLst>
    <p:sldId id="256" r:id="rId2"/>
    <p:sldId id="257" r:id="rId3"/>
    <p:sldId id="258" r:id="rId4"/>
    <p:sldId id="259" r:id="rId5"/>
    <p:sldId id="261" r:id="rId6"/>
    <p:sldId id="262" r:id="rId7"/>
    <p:sldId id="263" r:id="rId8"/>
    <p:sldId id="278" r:id="rId9"/>
    <p:sldId id="279" r:id="rId10"/>
    <p:sldId id="281" r:id="rId11"/>
    <p:sldId id="283" r:id="rId12"/>
    <p:sldId id="284" r:id="rId13"/>
    <p:sldId id="265" r:id="rId14"/>
    <p:sldId id="268" r:id="rId15"/>
    <p:sldId id="294" r:id="rId16"/>
    <p:sldId id="269" r:id="rId17"/>
    <p:sldId id="293" r:id="rId18"/>
    <p:sldId id="295" r:id="rId19"/>
    <p:sldId id="298" r:id="rId20"/>
    <p:sldId id="302" r:id="rId21"/>
    <p:sldId id="300" r:id="rId22"/>
    <p:sldId id="303" r:id="rId23"/>
    <p:sldId id="271" r:id="rId24"/>
    <p:sldId id="304" r:id="rId25"/>
    <p:sldId id="306" r:id="rId26"/>
    <p:sldId id="308" r:id="rId27"/>
    <p:sldId id="307" r:id="rId28"/>
    <p:sldId id="309" r:id="rId29"/>
    <p:sldId id="286" r:id="rId30"/>
    <p:sldId id="274" r:id="rId31"/>
    <p:sldId id="314" r:id="rId32"/>
    <p:sldId id="317" r:id="rId33"/>
    <p:sldId id="315" r:id="rId34"/>
    <p:sldId id="276" r:id="rId35"/>
    <p:sldId id="316" r:id="rId36"/>
    <p:sldId id="318" r:id="rId37"/>
    <p:sldId id="320" r:id="rId38"/>
    <p:sldId id="321" r:id="rId39"/>
    <p:sldId id="322" r:id="rId40"/>
    <p:sldId id="323" r:id="rId41"/>
    <p:sldId id="327" r:id="rId42"/>
    <p:sldId id="328" r:id="rId43"/>
    <p:sldId id="325" r:id="rId44"/>
    <p:sldId id="330" r:id="rId45"/>
    <p:sldId id="326" r:id="rId46"/>
    <p:sldId id="331" r:id="rId47"/>
    <p:sldId id="333" r:id="rId48"/>
    <p:sldId id="343" r:id="rId49"/>
    <p:sldId id="338" r:id="rId50"/>
    <p:sldId id="339" r:id="rId51"/>
    <p:sldId id="342" r:id="rId52"/>
    <p:sldId id="340" r:id="rId53"/>
    <p:sldId id="329" r:id="rId54"/>
    <p:sldId id="332" r:id="rId55"/>
    <p:sldId id="334" r:id="rId56"/>
    <p:sldId id="337" r:id="rId57"/>
    <p:sldId id="336" r:id="rId58"/>
    <p:sldId id="335" r:id="rId5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94679"/>
  </p:normalViewPr>
  <p:slideViewPr>
    <p:cSldViewPr snapToGrid="0" snapToObjects="1">
      <p:cViewPr varScale="1">
        <p:scale>
          <a:sx n="158" d="100"/>
          <a:sy n="158"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164F9-357E-3B4D-8D3F-09F88065F4A0}" type="datetimeFigureOut">
              <a:rPr lang="fr-FR" smtClean="0"/>
              <a:t>09/01/2022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B8E69-6ADB-D843-B166-49C6B4224369}" type="slidenum">
              <a:rPr lang="fr-FR" smtClean="0"/>
              <a:t>‹N°›</a:t>
            </a:fld>
            <a:endParaRPr lang="fr-FR"/>
          </a:p>
        </p:txBody>
      </p:sp>
    </p:spTree>
    <p:extLst>
      <p:ext uri="{BB962C8B-B14F-4D97-AF65-F5344CB8AC3E}">
        <p14:creationId xmlns:p14="http://schemas.microsoft.com/office/powerpoint/2010/main" val="291619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46</a:t>
            </a:fld>
            <a:endParaRPr lang="fr-FR"/>
          </a:p>
        </p:txBody>
      </p:sp>
    </p:spTree>
    <p:extLst>
      <p:ext uri="{BB962C8B-B14F-4D97-AF65-F5344CB8AC3E}">
        <p14:creationId xmlns:p14="http://schemas.microsoft.com/office/powerpoint/2010/main" val="238584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49</a:t>
            </a:fld>
            <a:endParaRPr lang="fr-FR"/>
          </a:p>
        </p:txBody>
      </p:sp>
    </p:spTree>
    <p:extLst>
      <p:ext uri="{BB962C8B-B14F-4D97-AF65-F5344CB8AC3E}">
        <p14:creationId xmlns:p14="http://schemas.microsoft.com/office/powerpoint/2010/main" val="815032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54</a:t>
            </a:fld>
            <a:endParaRPr lang="fr-FR"/>
          </a:p>
        </p:txBody>
      </p:sp>
    </p:spTree>
    <p:extLst>
      <p:ext uri="{BB962C8B-B14F-4D97-AF65-F5344CB8AC3E}">
        <p14:creationId xmlns:p14="http://schemas.microsoft.com/office/powerpoint/2010/main" val="28174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1/9/22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42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1/9/22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2180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1/9/22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0010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1/9/22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21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1/9/22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21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1/9/22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6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1/9/22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7071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1/9/22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2337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1/9/22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7680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1/9/22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242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1/9/22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2732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1/9/22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890458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lie91/Jedy-DockerKubernetes/blob/main/TP/TP0.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lie91/Jedy-DockerKubernetes/blob/main/TP/TP1.m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lie-bismu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reference/builder/#run" TargetMode="External"/><Relationship Id="rId7" Type="http://schemas.openxmlformats.org/officeDocument/2006/relationships/hyperlink" Target="https://docs.docker.com/engine/reference/builder/#copy" TargetMode="External"/><Relationship Id="rId2" Type="http://schemas.openxmlformats.org/officeDocument/2006/relationships/hyperlink" Target="https://docs.docker.com/engine/reference/builder/#from" TargetMode="External"/><Relationship Id="rId1" Type="http://schemas.openxmlformats.org/officeDocument/2006/relationships/slideLayout" Target="../slideLayouts/slideLayout2.xml"/><Relationship Id="rId6" Type="http://schemas.openxmlformats.org/officeDocument/2006/relationships/hyperlink" Target="https://docs.docker.com/engine/reference/builder/#env" TargetMode="External"/><Relationship Id="rId5" Type="http://schemas.openxmlformats.org/officeDocument/2006/relationships/hyperlink" Target="https://docs.docker.com/engine/reference/builder/#expose" TargetMode="External"/><Relationship Id="rId4" Type="http://schemas.openxmlformats.org/officeDocument/2006/relationships/hyperlink" Target="https://docs.docker.com/engine/reference/builder/#cm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lie91/Jedy-DockerKubernetes/blob/main/TP/TP2.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gw.tnode.com/docker/docker-compose-organize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elie91/Jedy-DockerKubernetes-Formation/blob/main/TP/TP3.m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wescale.fr/2018/01/11/typhoon-rke-de-nouveaux-outils-pour-installer-un-cluster-kubernetes/"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fr/docs/reference/kubectl/overview/" TargetMode="External"/><Relationship Id="rId2" Type="http://schemas.openxmlformats.org/officeDocument/2006/relationships/hyperlink" Target="https://minikube.sigs.k8s.io/docs/sta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elie91/Jedy-DockerKubernetes-Formation/blob/main/TP/TP4.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anas.tech/blog/2015/12/15/logging-for-rails-apps-in-docker/"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9B7D2-17D7-414F-9B43-846FAAFB93D9}"/>
              </a:ext>
            </a:extLst>
          </p:cNvPr>
          <p:cNvPicPr>
            <a:picLocks noChangeAspect="1"/>
          </p:cNvPicPr>
          <p:nvPr/>
        </p:nvPicPr>
        <p:blipFill rotWithShape="1">
          <a:blip r:embed="rId2"/>
          <a:srcRect l="3368" r="309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E289CD4-C1CF-8D45-8F6D-4557534D35AE}"/>
              </a:ext>
            </a:extLst>
          </p:cNvPr>
          <p:cNvSpPr>
            <a:spLocks noGrp="1"/>
          </p:cNvSpPr>
          <p:nvPr>
            <p:ph type="ctrTitle"/>
          </p:nvPr>
        </p:nvSpPr>
        <p:spPr>
          <a:xfrm>
            <a:off x="477981" y="1122363"/>
            <a:ext cx="4023360" cy="3204134"/>
          </a:xfrm>
        </p:spPr>
        <p:txBody>
          <a:bodyPr anchor="b">
            <a:normAutofit/>
          </a:bodyPr>
          <a:lstStyle/>
          <a:p>
            <a:r>
              <a:rPr lang="fr-FR" sz="4800"/>
              <a:t>Docker &amp; Kubernetes</a:t>
            </a:r>
          </a:p>
        </p:txBody>
      </p:sp>
      <p:sp>
        <p:nvSpPr>
          <p:cNvPr id="3" name="Sous-titre 2">
            <a:extLst>
              <a:ext uri="{FF2B5EF4-FFF2-40B4-BE49-F238E27FC236}">
                <a16:creationId xmlns:a16="http://schemas.microsoft.com/office/drawing/2014/main" id="{AD2DD407-FE6C-EB4B-9A33-B32BFE584A65}"/>
              </a:ext>
            </a:extLst>
          </p:cNvPr>
          <p:cNvSpPr>
            <a:spLocks noGrp="1"/>
          </p:cNvSpPr>
          <p:nvPr>
            <p:ph type="subTitle" idx="1"/>
          </p:nvPr>
        </p:nvSpPr>
        <p:spPr>
          <a:xfrm>
            <a:off x="477980" y="4872922"/>
            <a:ext cx="4023359" cy="1208141"/>
          </a:xfrm>
        </p:spPr>
        <p:txBody>
          <a:bodyPr>
            <a:normAutofit/>
          </a:bodyPr>
          <a:lstStyle/>
          <a:p>
            <a:r>
              <a:rPr lang="fr-FR" sz="2000"/>
              <a:t>Elie Bismuth</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73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9FA6-7019-1F40-9DAE-EFFCE20A36A9}"/>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29953A3D-A4A4-3A41-946A-249E63EA0338}"/>
              </a:ext>
            </a:extLst>
          </p:cNvPr>
          <p:cNvSpPr>
            <a:spLocks noGrp="1"/>
          </p:cNvSpPr>
          <p:nvPr>
            <p:ph idx="1"/>
          </p:nvPr>
        </p:nvSpPr>
        <p:spPr/>
        <p:txBody>
          <a:bodyPr>
            <a:normAutofit/>
          </a:bodyPr>
          <a:lstStyle/>
          <a:p>
            <a:pPr marL="0" indent="0">
              <a:buNone/>
            </a:pPr>
            <a:r>
              <a:rPr lang="fr-FR" sz="1400" dirty="0"/>
              <a:t>Suivre les instructions du TP0 sur </a:t>
            </a:r>
            <a:r>
              <a:rPr lang="fr-FR" sz="1400" dirty="0">
                <a:hlinkClick r:id="rId2"/>
              </a:rPr>
              <a:t>ce lien </a:t>
            </a:r>
            <a:r>
              <a:rPr lang="fr-FR" sz="1400" dirty="0"/>
              <a:t>pour l’installation de Docker</a:t>
            </a:r>
            <a:endParaRPr lang="fr-FR" sz="1400" b="1" dirty="0"/>
          </a:p>
        </p:txBody>
      </p:sp>
    </p:spTree>
    <p:extLst>
      <p:ext uri="{BB962C8B-B14F-4D97-AF65-F5344CB8AC3E}">
        <p14:creationId xmlns:p14="http://schemas.microsoft.com/office/powerpoint/2010/main" val="268683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21835-B4DC-7E43-B144-398B94768779}"/>
              </a:ext>
            </a:extLst>
          </p:cNvPr>
          <p:cNvSpPr>
            <a:spLocks noGrp="1"/>
          </p:cNvSpPr>
          <p:nvPr>
            <p:ph type="title"/>
          </p:nvPr>
        </p:nvSpPr>
        <p:spPr/>
        <p:txBody>
          <a:bodyPr>
            <a:normAutofit/>
          </a:bodyPr>
          <a:lstStyle/>
          <a:p>
            <a:r>
              <a:rPr lang="fr-FR" sz="2400" dirty="0"/>
              <a:t>Utiliser le Docker Client</a:t>
            </a:r>
          </a:p>
        </p:txBody>
      </p:sp>
      <p:pic>
        <p:nvPicPr>
          <p:cNvPr id="5" name="Espace réservé du contenu 4" descr="Une image contenant texte&#10;&#10;Description générée automatiquement">
            <a:extLst>
              <a:ext uri="{FF2B5EF4-FFF2-40B4-BE49-F238E27FC236}">
                <a16:creationId xmlns:a16="http://schemas.microsoft.com/office/drawing/2014/main" id="{DCF2AAA4-40B0-0545-9491-591339BC4BC2}"/>
              </a:ext>
            </a:extLst>
          </p:cNvPr>
          <p:cNvPicPr>
            <a:picLocks noGrp="1" noChangeAspect="1"/>
          </p:cNvPicPr>
          <p:nvPr>
            <p:ph idx="1"/>
          </p:nvPr>
        </p:nvPicPr>
        <p:blipFill>
          <a:blip r:embed="rId2"/>
          <a:stretch>
            <a:fillRect/>
          </a:stretch>
        </p:blipFill>
        <p:spPr>
          <a:xfrm>
            <a:off x="323019" y="2110154"/>
            <a:ext cx="5647989" cy="3973012"/>
          </a:xfrm>
        </p:spPr>
      </p:pic>
      <p:pic>
        <p:nvPicPr>
          <p:cNvPr id="7" name="Image 6">
            <a:extLst>
              <a:ext uri="{FF2B5EF4-FFF2-40B4-BE49-F238E27FC236}">
                <a16:creationId xmlns:a16="http://schemas.microsoft.com/office/drawing/2014/main" id="{48C643C4-90C9-2145-8839-EF1D0F2C1B96}"/>
              </a:ext>
            </a:extLst>
          </p:cNvPr>
          <p:cNvPicPr>
            <a:picLocks noChangeAspect="1"/>
          </p:cNvPicPr>
          <p:nvPr/>
        </p:nvPicPr>
        <p:blipFill>
          <a:blip r:embed="rId3"/>
          <a:stretch>
            <a:fillRect/>
          </a:stretch>
        </p:blipFill>
        <p:spPr>
          <a:xfrm>
            <a:off x="5971008" y="2492093"/>
            <a:ext cx="6095999" cy="2637692"/>
          </a:xfrm>
          <a:prstGeom prst="rect">
            <a:avLst/>
          </a:prstGeom>
        </p:spPr>
      </p:pic>
    </p:spTree>
    <p:extLst>
      <p:ext uri="{BB962C8B-B14F-4D97-AF65-F5344CB8AC3E}">
        <p14:creationId xmlns:p14="http://schemas.microsoft.com/office/powerpoint/2010/main" val="3629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9F7B97-B15F-A044-81D0-873CB4062849}"/>
              </a:ext>
            </a:extLst>
          </p:cNvPr>
          <p:cNvSpPr>
            <a:spLocks noGrp="1"/>
          </p:cNvSpPr>
          <p:nvPr>
            <p:ph type="title"/>
          </p:nvPr>
        </p:nvSpPr>
        <p:spPr>
          <a:xfrm>
            <a:off x="371094" y="1161288"/>
            <a:ext cx="3438144" cy="1124712"/>
          </a:xfrm>
        </p:spPr>
        <p:txBody>
          <a:bodyPr anchor="b">
            <a:normAutofit/>
          </a:bodyPr>
          <a:lstStyle/>
          <a:p>
            <a:r>
              <a:rPr lang="fr-FR" sz="2400" dirty="0"/>
              <a:t>Container</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3CD94D8-0628-8249-BE2E-24051ABF6F72}"/>
              </a:ext>
            </a:extLst>
          </p:cNvPr>
          <p:cNvSpPr>
            <a:spLocks noGrp="1"/>
          </p:cNvSpPr>
          <p:nvPr>
            <p:ph idx="1"/>
          </p:nvPr>
        </p:nvSpPr>
        <p:spPr>
          <a:xfrm>
            <a:off x="54735" y="2726690"/>
            <a:ext cx="4084578" cy="3287776"/>
          </a:xfrm>
        </p:spPr>
        <p:txBody>
          <a:bodyPr anchor="t">
            <a:normAutofit/>
          </a:bodyPr>
          <a:lstStyle/>
          <a:p>
            <a:pPr algn="just"/>
            <a:r>
              <a:rPr lang="fr-FR" sz="1200" dirty="0"/>
              <a:t>Une image contient une copie des fichiers de base de notre machine, ainsi qu’une commande </a:t>
            </a:r>
          </a:p>
          <a:p>
            <a:pPr algn="just"/>
            <a:endParaRPr lang="fr-FR" sz="1200" dirty="0"/>
          </a:p>
          <a:p>
            <a:pPr algn="just"/>
            <a:r>
              <a:rPr lang="fr-FR" sz="1200" dirty="0"/>
              <a:t>Lorsqu’on crée un container avec une image, le </a:t>
            </a:r>
            <a:r>
              <a:rPr lang="fr-FR" sz="1200" dirty="0" err="1"/>
              <a:t>Kernel</a:t>
            </a:r>
            <a:r>
              <a:rPr lang="fr-FR" sz="1200" dirty="0"/>
              <a:t> sélectionne une partie du disque dur de notre machine pour l’assigner à ce container uniquement</a:t>
            </a:r>
          </a:p>
          <a:p>
            <a:pPr algn="just"/>
            <a:endParaRPr lang="fr-FR" sz="1200" dirty="0"/>
          </a:p>
          <a:p>
            <a:pPr algn="just"/>
            <a:r>
              <a:rPr lang="fr-FR" sz="1200" dirty="0"/>
              <a:t>Ainsi, lorsque le processus du container est en cours, le </a:t>
            </a:r>
            <a:r>
              <a:rPr lang="fr-FR" sz="1200" dirty="0" err="1"/>
              <a:t>Kernel</a:t>
            </a:r>
            <a:r>
              <a:rPr lang="fr-FR" sz="1200" dirty="0"/>
              <a:t> utilise uniquement les ressources assignées au container, contenant dans notre cas le langage Python et rien d’autre</a:t>
            </a:r>
          </a:p>
          <a:p>
            <a:pPr marL="0" indent="0" algn="just">
              <a:buNone/>
            </a:pPr>
            <a:endParaRPr lang="fr-FR" sz="1200" dirty="0"/>
          </a:p>
          <a:p>
            <a:pPr algn="just"/>
            <a:endParaRPr lang="fr-FR" sz="1200" dirty="0"/>
          </a:p>
        </p:txBody>
      </p:sp>
      <p:pic>
        <p:nvPicPr>
          <p:cNvPr id="7" name="Image 6">
            <a:extLst>
              <a:ext uri="{FF2B5EF4-FFF2-40B4-BE49-F238E27FC236}">
                <a16:creationId xmlns:a16="http://schemas.microsoft.com/office/drawing/2014/main" id="{AE807FD8-BADC-AD44-9455-789F2D8A3C5D}"/>
              </a:ext>
            </a:extLst>
          </p:cNvPr>
          <p:cNvPicPr>
            <a:picLocks noChangeAspect="1"/>
          </p:cNvPicPr>
          <p:nvPr/>
        </p:nvPicPr>
        <p:blipFill>
          <a:blip r:embed="rId2"/>
          <a:stretch>
            <a:fillRect/>
          </a:stretch>
        </p:blipFill>
        <p:spPr>
          <a:xfrm>
            <a:off x="4898967" y="1285905"/>
            <a:ext cx="6921940" cy="4395431"/>
          </a:xfrm>
          <a:prstGeom prst="rect">
            <a:avLst/>
          </a:prstGeom>
        </p:spPr>
      </p:pic>
    </p:spTree>
    <p:extLst>
      <p:ext uri="{BB962C8B-B14F-4D97-AF65-F5344CB8AC3E}">
        <p14:creationId xmlns:p14="http://schemas.microsoft.com/office/powerpoint/2010/main" val="30146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18B1E35-7493-7B45-BD59-831A85BA40B6}"/>
              </a:ext>
            </a:extLst>
          </p:cNvPr>
          <p:cNvSpPr>
            <a:spLocks noGrp="1"/>
          </p:cNvSpPr>
          <p:nvPr>
            <p:ph type="title"/>
          </p:nvPr>
        </p:nvSpPr>
        <p:spPr>
          <a:xfrm>
            <a:off x="371094" y="1161288"/>
            <a:ext cx="3438144" cy="1124712"/>
          </a:xfrm>
        </p:spPr>
        <p:txBody>
          <a:bodyPr anchor="b">
            <a:normAutofit/>
          </a:bodyPr>
          <a:lstStyle/>
          <a:p>
            <a:r>
              <a:rPr lang="fr-FR" sz="2800" dirty="0"/>
              <a:t>Comment Docker fonctionne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3">
            <a:extLst>
              <a:ext uri="{FF2B5EF4-FFF2-40B4-BE49-F238E27FC236}">
                <a16:creationId xmlns:a16="http://schemas.microsoft.com/office/drawing/2014/main" id="{75A8284C-FF29-2D44-B31A-C4742B58BB06}"/>
              </a:ext>
            </a:extLst>
          </p:cNvPr>
          <p:cNvSpPr>
            <a:spLocks noGrp="1"/>
          </p:cNvSpPr>
          <p:nvPr>
            <p:ph idx="1"/>
          </p:nvPr>
        </p:nvSpPr>
        <p:spPr>
          <a:xfrm>
            <a:off x="371094" y="2718054"/>
            <a:ext cx="3438906" cy="3207258"/>
          </a:xfrm>
        </p:spPr>
        <p:txBody>
          <a:bodyPr anchor="t">
            <a:normAutofit/>
          </a:bodyPr>
          <a:lstStyle/>
          <a:p>
            <a:pPr algn="just">
              <a:lnSpc>
                <a:spcPct val="100000"/>
              </a:lnSpc>
            </a:pPr>
            <a:r>
              <a:rPr lang="fr-FR" sz="1200" dirty="0"/>
              <a:t>Le fait de pouvoir regrouper des ressources par </a:t>
            </a:r>
            <a:r>
              <a:rPr lang="fr-FR" sz="1200" dirty="0" err="1"/>
              <a:t>namespace</a:t>
            </a:r>
            <a:r>
              <a:rPr lang="fr-FR" sz="1200" dirty="0"/>
              <a:t> n’est possible qu’avec Linux</a:t>
            </a:r>
          </a:p>
          <a:p>
            <a:pPr algn="just">
              <a:lnSpc>
                <a:spcPct val="100000"/>
              </a:lnSpc>
            </a:pPr>
            <a:r>
              <a:rPr lang="fr-FR" sz="1200" dirty="0"/>
              <a:t>En réalité, lorsqu’on installe le Docker Client sur Mac/Windows, on installe une machine virtuelle Linux, qui communique avec notre OS pour utiliser les ressources de notre machine</a:t>
            </a:r>
          </a:p>
        </p:txBody>
      </p:sp>
      <p:pic>
        <p:nvPicPr>
          <p:cNvPr id="7" name="Image 6">
            <a:extLst>
              <a:ext uri="{FF2B5EF4-FFF2-40B4-BE49-F238E27FC236}">
                <a16:creationId xmlns:a16="http://schemas.microsoft.com/office/drawing/2014/main" id="{5241FC73-0380-7A4A-BA09-46EDA602322A}"/>
              </a:ext>
            </a:extLst>
          </p:cNvPr>
          <p:cNvPicPr>
            <a:picLocks noChangeAspect="1"/>
          </p:cNvPicPr>
          <p:nvPr/>
        </p:nvPicPr>
        <p:blipFill>
          <a:blip r:embed="rId2"/>
          <a:stretch>
            <a:fillRect/>
          </a:stretch>
        </p:blipFill>
        <p:spPr>
          <a:xfrm>
            <a:off x="4920083" y="843533"/>
            <a:ext cx="6879708" cy="5280175"/>
          </a:xfrm>
          <a:prstGeom prst="rect">
            <a:avLst/>
          </a:prstGeom>
        </p:spPr>
      </p:pic>
    </p:spTree>
    <p:extLst>
      <p:ext uri="{BB962C8B-B14F-4D97-AF65-F5344CB8AC3E}">
        <p14:creationId xmlns:p14="http://schemas.microsoft.com/office/powerpoint/2010/main" val="285583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437F-6EED-C847-BBA9-02BBF8CDA2D8}"/>
              </a:ext>
            </a:extLst>
          </p:cNvPr>
          <p:cNvSpPr>
            <a:spLocks noGrp="1"/>
          </p:cNvSpPr>
          <p:nvPr>
            <p:ph type="title"/>
          </p:nvPr>
        </p:nvSpPr>
        <p:spPr/>
        <p:txBody>
          <a:bodyPr>
            <a:normAutofit/>
          </a:bodyPr>
          <a:lstStyle/>
          <a:p>
            <a:r>
              <a:rPr lang="fr-FR" sz="2400" dirty="0"/>
              <a:t>Manipuler des containers et des images</a:t>
            </a:r>
          </a:p>
        </p:txBody>
      </p:sp>
    </p:spTree>
    <p:extLst>
      <p:ext uri="{BB962C8B-B14F-4D97-AF65-F5344CB8AC3E}">
        <p14:creationId xmlns:p14="http://schemas.microsoft.com/office/powerpoint/2010/main" val="400487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7FCA7-9F9B-C048-990C-5F6DCC332AA9}"/>
              </a:ext>
            </a:extLst>
          </p:cNvPr>
          <p:cNvSpPr>
            <a:spLocks noGrp="1"/>
          </p:cNvSpPr>
          <p:nvPr>
            <p:ph type="title"/>
          </p:nvPr>
        </p:nvSpPr>
        <p:spPr/>
        <p:txBody>
          <a:bodyPr>
            <a:normAutofit/>
          </a:bodyPr>
          <a:lstStyle/>
          <a:p>
            <a:r>
              <a:rPr lang="fr-FR" sz="2400" dirty="0"/>
              <a:t>TP1</a:t>
            </a:r>
          </a:p>
        </p:txBody>
      </p:sp>
      <p:sp>
        <p:nvSpPr>
          <p:cNvPr id="3" name="Espace réservé du contenu 2">
            <a:extLst>
              <a:ext uri="{FF2B5EF4-FFF2-40B4-BE49-F238E27FC236}">
                <a16:creationId xmlns:a16="http://schemas.microsoft.com/office/drawing/2014/main" id="{CE28CD5B-0BED-D24C-BC48-B04A2EA6EBCE}"/>
              </a:ext>
            </a:extLst>
          </p:cNvPr>
          <p:cNvSpPr>
            <a:spLocks noGrp="1"/>
          </p:cNvSpPr>
          <p:nvPr>
            <p:ph idx="1"/>
          </p:nvPr>
        </p:nvSpPr>
        <p:spPr/>
        <p:txBody>
          <a:bodyPr>
            <a:normAutofit/>
          </a:bodyPr>
          <a:lstStyle/>
          <a:p>
            <a:pPr marL="0" indent="0">
              <a:buNone/>
            </a:pPr>
            <a:r>
              <a:rPr lang="fr-FR" sz="1400" dirty="0"/>
              <a:t>Durant ce TP, vous allez apprendre et tester les commandes docker utilisées pour manipuler des containers et des images.</a:t>
            </a:r>
          </a:p>
          <a:p>
            <a:pPr marL="0" indent="0">
              <a:buNone/>
            </a:pPr>
            <a:endParaRPr lang="fr-FR" sz="1400" dirty="0"/>
          </a:p>
          <a:p>
            <a:pPr marL="0" indent="0">
              <a:buNone/>
            </a:pPr>
            <a:r>
              <a:rPr lang="fr-FR" sz="1400" dirty="0"/>
              <a:t>Le TP est disponible sur </a:t>
            </a:r>
            <a:r>
              <a:rPr lang="fr-FR" sz="1400" dirty="0">
                <a:hlinkClick r:id="rId2"/>
              </a:rPr>
              <a:t>ce lien</a:t>
            </a:r>
            <a:endParaRPr lang="fr-FR" sz="1400" dirty="0"/>
          </a:p>
        </p:txBody>
      </p:sp>
    </p:spTree>
    <p:extLst>
      <p:ext uri="{BB962C8B-B14F-4D97-AF65-F5344CB8AC3E}">
        <p14:creationId xmlns:p14="http://schemas.microsoft.com/office/powerpoint/2010/main" val="38257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5B6EF-BEF3-9E47-97BD-0F063DCBA7CB}"/>
              </a:ext>
            </a:extLst>
          </p:cNvPr>
          <p:cNvSpPr>
            <a:spLocks noGrp="1"/>
          </p:cNvSpPr>
          <p:nvPr>
            <p:ph type="title"/>
          </p:nvPr>
        </p:nvSpPr>
        <p:spPr/>
        <p:txBody>
          <a:bodyPr>
            <a:normAutofit/>
          </a:bodyPr>
          <a:lstStyle/>
          <a:p>
            <a:r>
              <a:rPr lang="fr-FR" sz="2400" dirty="0"/>
              <a:t>Créer des images</a:t>
            </a:r>
          </a:p>
        </p:txBody>
      </p:sp>
    </p:spTree>
    <p:extLst>
      <p:ext uri="{BB962C8B-B14F-4D97-AF65-F5344CB8AC3E}">
        <p14:creationId xmlns:p14="http://schemas.microsoft.com/office/powerpoint/2010/main" val="12921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D44C0-5DBB-A344-81C9-8148191DD227}"/>
              </a:ext>
            </a:extLst>
          </p:cNvPr>
          <p:cNvSpPr>
            <a:spLocks noGrp="1"/>
          </p:cNvSpPr>
          <p:nvPr>
            <p:ph type="title"/>
          </p:nvPr>
        </p:nvSpPr>
        <p:spPr/>
        <p:txBody>
          <a:bodyPr>
            <a:normAutofit/>
          </a:bodyPr>
          <a:lstStyle/>
          <a:p>
            <a:r>
              <a:rPr lang="fr-FR" sz="2400" dirty="0"/>
              <a:t>Comment créer ses propres images</a:t>
            </a:r>
          </a:p>
        </p:txBody>
      </p:sp>
      <p:sp>
        <p:nvSpPr>
          <p:cNvPr id="3" name="Espace réservé du contenu 2">
            <a:extLst>
              <a:ext uri="{FF2B5EF4-FFF2-40B4-BE49-F238E27FC236}">
                <a16:creationId xmlns:a16="http://schemas.microsoft.com/office/drawing/2014/main" id="{83D06E9E-DA71-7F45-BD2F-CF9AF5537652}"/>
              </a:ext>
            </a:extLst>
          </p:cNvPr>
          <p:cNvSpPr>
            <a:spLocks noGrp="1"/>
          </p:cNvSpPr>
          <p:nvPr>
            <p:ph idx="1"/>
          </p:nvPr>
        </p:nvSpPr>
        <p:spPr>
          <a:xfrm>
            <a:off x="453155" y="2298138"/>
            <a:ext cx="10830542" cy="3874062"/>
          </a:xfrm>
        </p:spPr>
        <p:txBody>
          <a:bodyPr>
            <a:normAutofit/>
          </a:bodyPr>
          <a:lstStyle/>
          <a:p>
            <a:pPr marL="0" indent="0">
              <a:buNone/>
            </a:pPr>
            <a:r>
              <a:rPr lang="fr-FR" sz="1200" dirty="0"/>
              <a:t>Jusqu’à maintenant, nous avons utilisé des images créées par d’autres personnes.  </a:t>
            </a:r>
          </a:p>
          <a:p>
            <a:pPr marL="0" indent="0">
              <a:buNone/>
            </a:pPr>
            <a:r>
              <a:rPr lang="fr-FR" sz="1200" dirty="0"/>
              <a:t>Nous allons maintenant voir comment créer nos propres images Docker.</a:t>
            </a:r>
          </a:p>
          <a:p>
            <a:pPr marL="0" indent="0">
              <a:buNone/>
            </a:pPr>
            <a:endParaRPr lang="fr-FR" sz="1200" dirty="0"/>
          </a:p>
          <a:p>
            <a:pPr marL="0" indent="0">
              <a:buNone/>
            </a:pPr>
            <a:r>
              <a:rPr lang="fr-FR" sz="1200" dirty="0"/>
              <a:t>Pour créer une image Docker, il faut créer un fichier intitulé </a:t>
            </a:r>
            <a:r>
              <a:rPr lang="fr-FR" sz="1200" b="1" dirty="0" err="1"/>
              <a:t>Dockerfile</a:t>
            </a:r>
            <a:r>
              <a:rPr lang="fr-FR" sz="1200" dirty="0"/>
              <a:t>. </a:t>
            </a:r>
            <a:br>
              <a:rPr lang="fr-FR" sz="1200" dirty="0"/>
            </a:br>
            <a:r>
              <a:rPr lang="fr-FR" sz="1200" dirty="0"/>
              <a:t>Ce fichier définit la configuration et le comportement des containers qui seront créées à partir de cette image</a:t>
            </a:r>
          </a:p>
          <a:p>
            <a:pPr marL="0" indent="0">
              <a:buNone/>
            </a:pPr>
            <a:r>
              <a:rPr lang="fr-FR" sz="1200" dirty="0"/>
              <a:t>Ensuite, il faut utiliser le Docker Client pour lancer cette image, qui va être envoyée au Docker Server qui va rendre l’image utilisable.</a:t>
            </a:r>
          </a:p>
          <a:p>
            <a:pPr marL="0" indent="0">
              <a:buNone/>
            </a:pPr>
            <a:endParaRPr lang="fr-FR" sz="1200" dirty="0"/>
          </a:p>
          <a:p>
            <a:pPr marL="0" indent="0">
              <a:buNone/>
            </a:pPr>
            <a:r>
              <a:rPr lang="fr-FR" sz="1200" dirty="0"/>
              <a:t>En général, la structure du </a:t>
            </a:r>
            <a:r>
              <a:rPr lang="fr-FR" sz="1200" b="1" dirty="0" err="1"/>
              <a:t>Dockerfile</a:t>
            </a:r>
            <a:r>
              <a:rPr lang="fr-FR" sz="1200" dirty="0"/>
              <a:t> reste la même et suit les étapes suivantes: </a:t>
            </a:r>
          </a:p>
          <a:p>
            <a:pPr marL="342900" indent="-342900">
              <a:buFont typeface="+mj-lt"/>
              <a:buAutoNum type="arabicPeriod"/>
            </a:pPr>
            <a:r>
              <a:rPr lang="fr-FR" sz="1200" dirty="0"/>
              <a:t>Spécifier une image de base</a:t>
            </a:r>
          </a:p>
          <a:p>
            <a:pPr marL="342900" indent="-342900">
              <a:buFont typeface="+mj-lt"/>
              <a:buAutoNum type="arabicPeriod"/>
            </a:pPr>
            <a:r>
              <a:rPr lang="fr-FR" sz="1200" dirty="0"/>
              <a:t>Lancer des commandes pour installer certains programmes ou effectuer certaines actions</a:t>
            </a:r>
          </a:p>
          <a:p>
            <a:pPr marL="342900" indent="-342900">
              <a:buFont typeface="+mj-lt"/>
              <a:buAutoNum type="arabicPeriod"/>
            </a:pPr>
            <a:r>
              <a:rPr lang="fr-FR" sz="1200" dirty="0"/>
              <a:t>Spécifier une commande à exécuter lors de la création du container</a:t>
            </a:r>
          </a:p>
          <a:p>
            <a:pPr marL="0" indent="0">
              <a:buNone/>
            </a:pPr>
            <a:endParaRPr lang="fr-FR" sz="1200" dirty="0"/>
          </a:p>
        </p:txBody>
      </p:sp>
    </p:spTree>
    <p:extLst>
      <p:ext uri="{BB962C8B-B14F-4D97-AF65-F5344CB8AC3E}">
        <p14:creationId xmlns:p14="http://schemas.microsoft.com/office/powerpoint/2010/main" val="139856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7E9E33B-16F6-794D-A580-67B7DA617296}"/>
              </a:ext>
            </a:extLst>
          </p:cNvPr>
          <p:cNvSpPr>
            <a:spLocks noGrp="1"/>
          </p:cNvSpPr>
          <p:nvPr>
            <p:ph type="title"/>
          </p:nvPr>
        </p:nvSpPr>
        <p:spPr>
          <a:xfrm>
            <a:off x="371094" y="1803654"/>
            <a:ext cx="3438144" cy="482346"/>
          </a:xfrm>
        </p:spPr>
        <p:txBody>
          <a:bodyPr anchor="b">
            <a:normAutofit/>
          </a:bodyPr>
          <a:lstStyle/>
          <a:p>
            <a:r>
              <a:rPr lang="fr-FR" sz="2400" dirty="0" err="1"/>
              <a:t>Dockerfile</a:t>
            </a:r>
            <a:endParaRPr lang="fr-FR" sz="2400"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F6BBF52-2850-C246-B961-89A55A85E07E}"/>
              </a:ext>
            </a:extLst>
          </p:cNvPr>
          <p:cNvSpPr>
            <a:spLocks noGrp="1"/>
          </p:cNvSpPr>
          <p:nvPr>
            <p:ph idx="1"/>
          </p:nvPr>
        </p:nvSpPr>
        <p:spPr>
          <a:xfrm>
            <a:off x="371094" y="2718054"/>
            <a:ext cx="3438906" cy="3207258"/>
          </a:xfrm>
        </p:spPr>
        <p:txBody>
          <a:bodyPr anchor="t">
            <a:noAutofit/>
          </a:bodyPr>
          <a:lstStyle/>
          <a:p>
            <a:pPr marL="0" indent="0">
              <a:lnSpc>
                <a:spcPct val="100000"/>
              </a:lnSpc>
              <a:buNone/>
            </a:pPr>
            <a:r>
              <a:rPr lang="fr-FR" sz="1050" dirty="0"/>
              <a:t>Pour créer un container à partir d’un </a:t>
            </a:r>
            <a:r>
              <a:rPr lang="fr-FR" sz="1050" dirty="0" err="1"/>
              <a:t>Dockerfile</a:t>
            </a:r>
            <a:r>
              <a:rPr lang="fr-FR" sz="1050" dirty="0"/>
              <a:t>, il faut lancer la commande: </a:t>
            </a:r>
          </a:p>
          <a:p>
            <a:pPr marL="0" indent="0">
              <a:lnSpc>
                <a:spcPct val="100000"/>
              </a:lnSpc>
              <a:buNone/>
            </a:pPr>
            <a:r>
              <a:rPr lang="fr-FR" sz="1050" b="1" dirty="0"/>
              <a:t>docker </a:t>
            </a:r>
            <a:r>
              <a:rPr lang="fr-FR" sz="1050" b="1" dirty="0" err="1"/>
              <a:t>build</a:t>
            </a:r>
            <a:r>
              <a:rPr lang="fr-FR" sz="1050" b="1" dirty="0"/>
              <a:t> .</a:t>
            </a:r>
          </a:p>
          <a:p>
            <a:pPr marL="0" indent="0">
              <a:lnSpc>
                <a:spcPct val="100000"/>
              </a:lnSpc>
              <a:buNone/>
            </a:pPr>
            <a:endParaRPr lang="fr-FR" sz="1050" dirty="0"/>
          </a:p>
          <a:p>
            <a:pPr marL="0" indent="0">
              <a:lnSpc>
                <a:spcPct val="100000"/>
              </a:lnSpc>
              <a:buNone/>
            </a:pPr>
            <a:r>
              <a:rPr lang="fr-FR" sz="1050" dirty="0"/>
              <a:t>L’argument après l’instruction </a:t>
            </a:r>
            <a:r>
              <a:rPr lang="fr-FR" sz="1050" dirty="0" err="1"/>
              <a:t>build</a:t>
            </a:r>
            <a:r>
              <a:rPr lang="fr-FR" sz="1050" dirty="0"/>
              <a:t> signifie: dans quel dossier se trouve le </a:t>
            </a:r>
            <a:r>
              <a:rPr lang="fr-FR" sz="1050" dirty="0" err="1"/>
              <a:t>Dockerfile</a:t>
            </a:r>
            <a:r>
              <a:rPr lang="fr-FR" sz="1050" dirty="0"/>
              <a:t> (le . signifie le répertoire courant)</a:t>
            </a:r>
          </a:p>
          <a:p>
            <a:pPr marL="0" indent="0">
              <a:lnSpc>
                <a:spcPct val="100000"/>
              </a:lnSpc>
              <a:buNone/>
            </a:pPr>
            <a:endParaRPr lang="fr-FR" sz="1050" dirty="0"/>
          </a:p>
          <a:p>
            <a:pPr marL="0" indent="0">
              <a:lnSpc>
                <a:spcPct val="100000"/>
              </a:lnSpc>
              <a:buNone/>
            </a:pPr>
            <a:r>
              <a:rPr lang="fr-FR" sz="1050" dirty="0"/>
              <a:t>Lorsque Docker crée un container à partir d’une image, il met en cache les étapes de création.</a:t>
            </a:r>
            <a:br>
              <a:rPr lang="fr-FR" sz="1050" dirty="0"/>
            </a:br>
            <a:r>
              <a:rPr lang="fr-FR" sz="1050" dirty="0"/>
              <a:t>Modifier l’ordre de ces étapes à un impact sur le cache lors d’un nouveau </a:t>
            </a:r>
            <a:r>
              <a:rPr lang="fr-FR" sz="1050" dirty="0" err="1"/>
              <a:t>build</a:t>
            </a:r>
            <a:endParaRPr lang="fr-FR" sz="1050" dirty="0"/>
          </a:p>
          <a:p>
            <a:pPr marL="0" indent="0">
              <a:lnSpc>
                <a:spcPct val="100000"/>
              </a:lnSpc>
              <a:buNone/>
            </a:pPr>
            <a:endParaRPr lang="fr-FR" sz="1050" dirty="0"/>
          </a:p>
          <a:p>
            <a:pPr marL="0" indent="0">
              <a:lnSpc>
                <a:spcPct val="100000"/>
              </a:lnSpc>
              <a:buNone/>
            </a:pPr>
            <a:br>
              <a:rPr lang="fr-FR" sz="1050" dirty="0"/>
            </a:br>
            <a:endParaRPr lang="fr-FR" sz="1050" dirty="0"/>
          </a:p>
        </p:txBody>
      </p:sp>
      <p:pic>
        <p:nvPicPr>
          <p:cNvPr id="17" name="Image 16" descr="Une image contenant texte&#10;&#10;Description générée automatiquement">
            <a:extLst>
              <a:ext uri="{FF2B5EF4-FFF2-40B4-BE49-F238E27FC236}">
                <a16:creationId xmlns:a16="http://schemas.microsoft.com/office/drawing/2014/main" id="{0DCAE973-94A7-A84D-AEE3-04CC2EFC5503}"/>
              </a:ext>
            </a:extLst>
          </p:cNvPr>
          <p:cNvPicPr>
            <a:picLocks noChangeAspect="1"/>
          </p:cNvPicPr>
          <p:nvPr/>
        </p:nvPicPr>
        <p:blipFill>
          <a:blip r:embed="rId2"/>
          <a:stretch>
            <a:fillRect/>
          </a:stretch>
        </p:blipFill>
        <p:spPr>
          <a:xfrm>
            <a:off x="4796559" y="1628751"/>
            <a:ext cx="7054553" cy="4912008"/>
          </a:xfrm>
          <a:prstGeom prst="rect">
            <a:avLst/>
          </a:prstGeom>
        </p:spPr>
      </p:pic>
    </p:spTree>
    <p:extLst>
      <p:ext uri="{BB962C8B-B14F-4D97-AF65-F5344CB8AC3E}">
        <p14:creationId xmlns:p14="http://schemas.microsoft.com/office/powerpoint/2010/main" val="6554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8A140D-4676-5E46-B2D2-D3630879502E}"/>
              </a:ext>
            </a:extLst>
          </p:cNvPr>
          <p:cNvSpPr>
            <a:spLocks noGrp="1"/>
          </p:cNvSpPr>
          <p:nvPr>
            <p:ph type="title"/>
          </p:nvPr>
        </p:nvSpPr>
        <p:spPr>
          <a:xfrm>
            <a:off x="1115568" y="548640"/>
            <a:ext cx="10168128" cy="1179576"/>
          </a:xfrm>
        </p:spPr>
        <p:txBody>
          <a:bodyPr>
            <a:normAutofit/>
          </a:bodyPr>
          <a:lstStyle/>
          <a:p>
            <a:r>
              <a:rPr lang="fr-FR" sz="2400" dirty="0"/>
              <a:t>Image de base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1EB4BC2-F8CA-B84A-8112-65BDB4EA3D12}"/>
              </a:ext>
            </a:extLst>
          </p:cNvPr>
          <p:cNvSpPr>
            <a:spLocks noGrp="1"/>
          </p:cNvSpPr>
          <p:nvPr>
            <p:ph idx="1"/>
          </p:nvPr>
        </p:nvSpPr>
        <p:spPr>
          <a:xfrm>
            <a:off x="566928" y="2487168"/>
            <a:ext cx="10168128" cy="3695020"/>
          </a:xfrm>
        </p:spPr>
        <p:txBody>
          <a:bodyPr>
            <a:normAutofit/>
          </a:bodyPr>
          <a:lstStyle/>
          <a:p>
            <a:pPr marL="0" indent="0" algn="just">
              <a:buNone/>
            </a:pPr>
            <a:r>
              <a:rPr lang="fr-FR" sz="1200" dirty="0"/>
              <a:t>L’image de base est importante: elle définit à quoi ressemblera notre container avant que l’on effectue nos propres actions.</a:t>
            </a:r>
          </a:p>
          <a:p>
            <a:pPr marL="0" indent="0" algn="just">
              <a:buNone/>
            </a:pPr>
            <a:endParaRPr lang="fr-FR" sz="1200" dirty="0"/>
          </a:p>
          <a:p>
            <a:pPr marL="0" indent="0" algn="just">
              <a:buNone/>
            </a:pPr>
            <a:r>
              <a:rPr lang="fr-FR" sz="1200" dirty="0"/>
              <a:t>Dans notre exemple, l’image spécifiée étant une image PHP, le container aura </a:t>
            </a:r>
            <a:r>
              <a:rPr lang="fr-FR" sz="1200" dirty="0" err="1"/>
              <a:t>php</a:t>
            </a:r>
            <a:r>
              <a:rPr lang="fr-FR" sz="1200" dirty="0"/>
              <a:t> installé et configuré. Nous pouvons ensuite télécharger les dépendances que l’on souhaite, lancer des commandes, </a:t>
            </a:r>
            <a:r>
              <a:rPr lang="fr-FR" sz="1200" dirty="0" err="1"/>
              <a:t>etc</a:t>
            </a:r>
            <a:r>
              <a:rPr lang="fr-FR" sz="1200" dirty="0"/>
              <a:t> </a:t>
            </a:r>
          </a:p>
          <a:p>
            <a:pPr marL="0" indent="0" algn="just">
              <a:buNone/>
            </a:pPr>
            <a:endParaRPr lang="fr-FR" sz="1200" dirty="0"/>
          </a:p>
          <a:p>
            <a:pPr marL="0" indent="0" algn="just">
              <a:buNone/>
            </a:pPr>
            <a:r>
              <a:rPr lang="fr-FR" sz="1200" dirty="0"/>
              <a:t>Il existe des images de bases pour chaque langage ou technologie (Python, Redis, </a:t>
            </a:r>
            <a:r>
              <a:rPr lang="fr-FR" sz="1200" dirty="0" err="1"/>
              <a:t>Node</a:t>
            </a:r>
            <a:r>
              <a:rPr lang="fr-FR" sz="1200" dirty="0"/>
              <a:t>, MySQL…) </a:t>
            </a:r>
          </a:p>
          <a:p>
            <a:pPr algn="just"/>
            <a:endParaRPr lang="fr-FR" sz="1200" dirty="0"/>
          </a:p>
        </p:txBody>
      </p:sp>
    </p:spTree>
    <p:extLst>
      <p:ext uri="{BB962C8B-B14F-4D97-AF65-F5344CB8AC3E}">
        <p14:creationId xmlns:p14="http://schemas.microsoft.com/office/powerpoint/2010/main" val="198511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C225-6AE5-974A-9037-468AB31217FF}"/>
              </a:ext>
            </a:extLst>
          </p:cNvPr>
          <p:cNvSpPr>
            <a:spLocks noGrp="1"/>
          </p:cNvSpPr>
          <p:nvPr>
            <p:ph type="title"/>
          </p:nvPr>
        </p:nvSpPr>
        <p:spPr/>
        <p:txBody>
          <a:bodyPr>
            <a:normAutofit/>
          </a:bodyPr>
          <a:lstStyle/>
          <a:p>
            <a:r>
              <a:rPr lang="fr-FR" sz="2400" dirty="0"/>
              <a:t>Présentation</a:t>
            </a:r>
          </a:p>
        </p:txBody>
      </p:sp>
      <p:sp>
        <p:nvSpPr>
          <p:cNvPr id="3" name="Espace réservé du contenu 2">
            <a:extLst>
              <a:ext uri="{FF2B5EF4-FFF2-40B4-BE49-F238E27FC236}">
                <a16:creationId xmlns:a16="http://schemas.microsoft.com/office/drawing/2014/main" id="{31EE276D-601A-A84A-9DC1-E9EA9D92D608}"/>
              </a:ext>
            </a:extLst>
          </p:cNvPr>
          <p:cNvSpPr>
            <a:spLocks noGrp="1"/>
          </p:cNvSpPr>
          <p:nvPr>
            <p:ph idx="1"/>
          </p:nvPr>
        </p:nvSpPr>
        <p:spPr/>
        <p:txBody>
          <a:bodyPr>
            <a:normAutofit/>
          </a:bodyPr>
          <a:lstStyle/>
          <a:p>
            <a:pPr marL="0" indent="0">
              <a:buNone/>
            </a:pPr>
            <a:r>
              <a:rPr lang="fr-FR" sz="1400" dirty="0"/>
              <a:t>Elie Bismuth, Développeur Web Full Stack</a:t>
            </a:r>
          </a:p>
          <a:p>
            <a:endParaRPr lang="fr-FR" sz="1400" dirty="0"/>
          </a:p>
          <a:p>
            <a:pPr marL="0" indent="0">
              <a:buNone/>
            </a:pPr>
            <a:r>
              <a:rPr lang="fr-FR" sz="1400" dirty="0">
                <a:hlinkClick r:id="rId2"/>
              </a:rPr>
              <a:t>https://www.linkedin.com/in/elie-bismuth/</a:t>
            </a:r>
            <a:endParaRPr lang="fr-FR" sz="1400" dirty="0"/>
          </a:p>
          <a:p>
            <a:endParaRPr lang="fr-FR" sz="1400" dirty="0"/>
          </a:p>
          <a:p>
            <a:pPr marL="0" indent="0">
              <a:buNone/>
            </a:pPr>
            <a:r>
              <a:rPr lang="fr-FR" sz="1400" dirty="0" err="1"/>
              <a:t>contact@elie-bismuth.com</a:t>
            </a:r>
            <a:endParaRPr lang="fr-FR" sz="1400" dirty="0"/>
          </a:p>
          <a:p>
            <a:pPr marL="0" indent="0">
              <a:buNone/>
            </a:pPr>
            <a:endParaRPr lang="fr-FR" sz="1400" dirty="0"/>
          </a:p>
        </p:txBody>
      </p:sp>
    </p:spTree>
    <p:extLst>
      <p:ext uri="{BB962C8B-B14F-4D97-AF65-F5344CB8AC3E}">
        <p14:creationId xmlns:p14="http://schemas.microsoft.com/office/powerpoint/2010/main" val="174998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367CE-1537-FF4A-867D-10A1CEEACAA9}"/>
              </a:ext>
            </a:extLst>
          </p:cNvPr>
          <p:cNvSpPr>
            <a:spLocks noGrp="1"/>
          </p:cNvSpPr>
          <p:nvPr>
            <p:ph type="title"/>
          </p:nvPr>
        </p:nvSpPr>
        <p:spPr/>
        <p:txBody>
          <a:bodyPr>
            <a:normAutofit/>
          </a:bodyPr>
          <a:lstStyle/>
          <a:p>
            <a:r>
              <a:rPr lang="fr-FR" sz="2400" dirty="0"/>
              <a:t>Commandes </a:t>
            </a:r>
            <a:r>
              <a:rPr lang="fr-FR" sz="2400" dirty="0" err="1"/>
              <a:t>Dockerfile</a:t>
            </a:r>
            <a:endParaRPr lang="fr-FR" sz="2400" dirty="0"/>
          </a:p>
        </p:txBody>
      </p:sp>
      <p:sp>
        <p:nvSpPr>
          <p:cNvPr id="3" name="Espace réservé du contenu 2">
            <a:extLst>
              <a:ext uri="{FF2B5EF4-FFF2-40B4-BE49-F238E27FC236}">
                <a16:creationId xmlns:a16="http://schemas.microsoft.com/office/drawing/2014/main" id="{5AD2B497-B332-A741-BA92-D3BD9A8852CC}"/>
              </a:ext>
            </a:extLst>
          </p:cNvPr>
          <p:cNvSpPr>
            <a:spLocks noGrp="1"/>
          </p:cNvSpPr>
          <p:nvPr>
            <p:ph idx="1"/>
          </p:nvPr>
        </p:nvSpPr>
        <p:spPr>
          <a:xfrm>
            <a:off x="525982" y="2314322"/>
            <a:ext cx="10757714" cy="3857878"/>
          </a:xfrm>
        </p:spPr>
        <p:txBody>
          <a:bodyPr>
            <a:normAutofit/>
          </a:bodyPr>
          <a:lstStyle/>
          <a:p>
            <a:pPr marL="0" indent="0">
              <a:buNone/>
            </a:pPr>
            <a:r>
              <a:rPr lang="fr-FR" sz="1200" dirty="0"/>
              <a:t>Voici la liste des principales commandes pour un </a:t>
            </a:r>
            <a:r>
              <a:rPr lang="fr-FR" sz="1200" dirty="0" err="1"/>
              <a:t>Dockerfile</a:t>
            </a:r>
            <a:r>
              <a:rPr lang="fr-FR" sz="1200" dirty="0"/>
              <a:t>:</a:t>
            </a:r>
          </a:p>
          <a:p>
            <a:pPr marL="0" indent="0">
              <a:buNone/>
            </a:pPr>
            <a:endParaRPr lang="fr-FR" sz="1200" dirty="0">
              <a:hlinkClick r:id="rId2">
                <a:extLst>
                  <a:ext uri="{A12FA001-AC4F-418D-AE19-62706E023703}">
                    <ahyp:hlinkClr xmlns:ahyp="http://schemas.microsoft.com/office/drawing/2018/hyperlinkcolor" val="tx"/>
                  </a:ext>
                </a:extLst>
              </a:hlinkClick>
            </a:endParaRPr>
          </a:p>
          <a:p>
            <a:r>
              <a:rPr lang="fr-FR" sz="1200" b="1" dirty="0">
                <a:hlinkClick r:id="rId2">
                  <a:extLst>
                    <a:ext uri="{A12FA001-AC4F-418D-AE19-62706E023703}">
                      <ahyp:hlinkClr xmlns:ahyp="http://schemas.microsoft.com/office/drawing/2018/hyperlinkcolor" val="tx"/>
                    </a:ext>
                  </a:extLst>
                </a:hlinkClick>
              </a:rPr>
              <a:t>FROM</a:t>
            </a:r>
            <a:r>
              <a:rPr lang="fr-FR" sz="1200" dirty="0"/>
              <a:t>: Définit l'image de base pour les instructions suivantes.</a:t>
            </a:r>
          </a:p>
          <a:p>
            <a:r>
              <a:rPr lang="fr-FR" sz="1200" b="1" dirty="0">
                <a:hlinkClick r:id="rId3">
                  <a:extLst>
                    <a:ext uri="{A12FA001-AC4F-418D-AE19-62706E023703}">
                      <ahyp:hlinkClr xmlns:ahyp="http://schemas.microsoft.com/office/drawing/2018/hyperlinkcolor" val="tx"/>
                    </a:ext>
                  </a:extLst>
                </a:hlinkClick>
              </a:rPr>
              <a:t>RUN</a:t>
            </a:r>
            <a:r>
              <a:rPr lang="fr-FR" sz="1200" dirty="0"/>
              <a:t>:  Exécute une commande dans une nouvelle couche au-dessus de l'image actuelle et validera les résultats. L'image validée résultante sera utilisée pour la prochaine étape dans le </a:t>
            </a:r>
            <a:r>
              <a:rPr lang="fr-FR" sz="1200" dirty="0" err="1"/>
              <a:t>Dockerfile</a:t>
            </a:r>
            <a:r>
              <a:rPr lang="fr-FR" sz="1200" dirty="0"/>
              <a:t>. Un </a:t>
            </a:r>
            <a:r>
              <a:rPr lang="fr-FR" sz="1200" dirty="0" err="1"/>
              <a:t>Dockerfile</a:t>
            </a:r>
            <a:r>
              <a:rPr lang="fr-FR" sz="1200" dirty="0"/>
              <a:t> peut contenir plusieurs instructions RUN</a:t>
            </a:r>
          </a:p>
          <a:p>
            <a:r>
              <a:rPr lang="fr-FR" sz="1200" b="1" dirty="0">
                <a:hlinkClick r:id="rId4">
                  <a:extLst>
                    <a:ext uri="{A12FA001-AC4F-418D-AE19-62706E023703}">
                      <ahyp:hlinkClr xmlns:ahyp="http://schemas.microsoft.com/office/drawing/2018/hyperlinkcolor" val="tx"/>
                    </a:ext>
                  </a:extLst>
                </a:hlinkClick>
              </a:rPr>
              <a:t>CMD</a:t>
            </a:r>
            <a:r>
              <a:rPr lang="fr-FR" sz="1200" dirty="0"/>
              <a:t>: Fournit une commande par défaut au lancement du container. Il ne peut y avoir qu'une seule instruction CMD dans un </a:t>
            </a:r>
            <a:r>
              <a:rPr lang="fr-FR" sz="1200" dirty="0" err="1"/>
              <a:t>Dockerfile</a:t>
            </a:r>
            <a:endParaRPr lang="fr-FR" sz="1200" dirty="0"/>
          </a:p>
          <a:p>
            <a:r>
              <a:rPr lang="fr-FR" sz="1200" b="1" dirty="0">
                <a:hlinkClick r:id="rId5">
                  <a:extLst>
                    <a:ext uri="{A12FA001-AC4F-418D-AE19-62706E023703}">
                      <ahyp:hlinkClr xmlns:ahyp="http://schemas.microsoft.com/office/drawing/2018/hyperlinkcolor" val="tx"/>
                    </a:ext>
                  </a:extLst>
                </a:hlinkClick>
              </a:rPr>
              <a:t>EXPOSE</a:t>
            </a:r>
            <a:r>
              <a:rPr lang="fr-FR" sz="1200" dirty="0"/>
              <a:t>:  Informe Docker que le conteneur écoute sur les ports réseaux spécifiés lors de l'exécution</a:t>
            </a:r>
          </a:p>
          <a:p>
            <a:r>
              <a:rPr lang="fr-FR" sz="1200" b="1" dirty="0">
                <a:hlinkClick r:id="rId6">
                  <a:extLst>
                    <a:ext uri="{A12FA001-AC4F-418D-AE19-62706E023703}">
                      <ahyp:hlinkClr xmlns:ahyp="http://schemas.microsoft.com/office/drawing/2018/hyperlinkcolor" val="tx"/>
                    </a:ext>
                  </a:extLst>
                </a:hlinkClick>
              </a:rPr>
              <a:t>ENV</a:t>
            </a:r>
            <a:r>
              <a:rPr lang="fr-FR" sz="1200" dirty="0"/>
              <a:t>: Définit une variable d'environnement</a:t>
            </a:r>
          </a:p>
          <a:p>
            <a:r>
              <a:rPr lang="fr-FR" sz="1200" b="1" dirty="0">
                <a:hlinkClick r:id="rId7">
                  <a:extLst>
                    <a:ext uri="{A12FA001-AC4F-418D-AE19-62706E023703}">
                      <ahyp:hlinkClr xmlns:ahyp="http://schemas.microsoft.com/office/drawing/2018/hyperlinkcolor" val="tx"/>
                    </a:ext>
                  </a:extLst>
                </a:hlinkClick>
              </a:rPr>
              <a:t>COPY</a:t>
            </a:r>
            <a:r>
              <a:rPr lang="fr-FR" sz="1200" dirty="0"/>
              <a:t>: Copie les nouveaux fichiers ou répertoires de la source vers la destination</a:t>
            </a:r>
          </a:p>
          <a:p>
            <a:endParaRPr lang="fr-FR" sz="1200" dirty="0"/>
          </a:p>
        </p:txBody>
      </p:sp>
    </p:spTree>
    <p:extLst>
      <p:ext uri="{BB962C8B-B14F-4D97-AF65-F5344CB8AC3E}">
        <p14:creationId xmlns:p14="http://schemas.microsoft.com/office/powerpoint/2010/main" val="247653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D6994-6EF4-5F48-B5C8-6D9EFF63B28C}"/>
              </a:ext>
            </a:extLst>
          </p:cNvPr>
          <p:cNvSpPr>
            <a:spLocks noGrp="1"/>
          </p:cNvSpPr>
          <p:nvPr>
            <p:ph type="title"/>
          </p:nvPr>
        </p:nvSpPr>
        <p:spPr/>
        <p:txBody>
          <a:bodyPr>
            <a:normAutofit/>
          </a:bodyPr>
          <a:lstStyle/>
          <a:p>
            <a:r>
              <a:rPr lang="fr-FR" sz="2400"/>
              <a:t>Tagger une image</a:t>
            </a:r>
            <a:endParaRPr lang="fr-FR" sz="2400" dirty="0"/>
          </a:p>
        </p:txBody>
      </p:sp>
      <p:sp>
        <p:nvSpPr>
          <p:cNvPr id="3" name="Espace réservé du contenu 2">
            <a:extLst>
              <a:ext uri="{FF2B5EF4-FFF2-40B4-BE49-F238E27FC236}">
                <a16:creationId xmlns:a16="http://schemas.microsoft.com/office/drawing/2014/main" id="{EC71024D-0ACF-1E49-A021-EB83E1B4748F}"/>
              </a:ext>
            </a:extLst>
          </p:cNvPr>
          <p:cNvSpPr>
            <a:spLocks noGrp="1"/>
          </p:cNvSpPr>
          <p:nvPr>
            <p:ph idx="1"/>
          </p:nvPr>
        </p:nvSpPr>
        <p:spPr>
          <a:xfrm>
            <a:off x="581891" y="2348345"/>
            <a:ext cx="10701805" cy="3823855"/>
          </a:xfrm>
        </p:spPr>
        <p:txBody>
          <a:bodyPr>
            <a:normAutofit/>
          </a:bodyPr>
          <a:lstStyle/>
          <a:p>
            <a:pPr marL="0" indent="0" algn="just">
              <a:buNone/>
            </a:pPr>
            <a:r>
              <a:rPr lang="fr-FR" sz="1200" dirty="0"/>
              <a:t>Actuellement, lorsque l’on crée notre image à partir du </a:t>
            </a:r>
            <a:r>
              <a:rPr lang="fr-FR" sz="1200" dirty="0" err="1"/>
              <a:t>Dockerfile</a:t>
            </a:r>
            <a:r>
              <a:rPr lang="fr-FR" sz="1200" dirty="0"/>
              <a:t>, il faut récupérer l’id de l’image manuellement pour lancer le container</a:t>
            </a:r>
          </a:p>
          <a:p>
            <a:pPr marL="0" indent="0" algn="just">
              <a:buNone/>
            </a:pPr>
            <a:r>
              <a:rPr lang="fr-FR" sz="1200" dirty="0"/>
              <a:t>Cela signifie aussi que plusieurs images sont créées à chaque </a:t>
            </a:r>
            <a:r>
              <a:rPr lang="fr-FR" sz="1200" dirty="0" err="1"/>
              <a:t>build</a:t>
            </a:r>
            <a:r>
              <a:rPr lang="fr-FR" sz="1200" dirty="0"/>
              <a:t> avec des id différents</a:t>
            </a:r>
          </a:p>
          <a:p>
            <a:pPr marL="0" indent="0" algn="just">
              <a:buNone/>
            </a:pPr>
            <a:endParaRPr lang="fr-FR" sz="1200" dirty="0"/>
          </a:p>
          <a:p>
            <a:pPr marL="0" indent="0" algn="just">
              <a:buNone/>
            </a:pPr>
            <a:r>
              <a:rPr lang="fr-FR" sz="1200" dirty="0"/>
              <a:t>On peut tagger une image, pour utiliser le tag de l’image au lieu de son ID, comme nous l’avons fait avec les images externes (docker </a:t>
            </a:r>
            <a:r>
              <a:rPr lang="fr-FR" sz="1200" dirty="0" err="1"/>
              <a:t>run</a:t>
            </a:r>
            <a:r>
              <a:rPr lang="fr-FR" sz="1200" dirty="0"/>
              <a:t> redis)</a:t>
            </a:r>
          </a:p>
          <a:p>
            <a:pPr marL="0" indent="0" algn="just">
              <a:buNone/>
            </a:pPr>
            <a:r>
              <a:rPr lang="fr-FR" sz="1200" dirty="0"/>
              <a:t>Pour tagger une image, on peut ajouter l’option </a:t>
            </a:r>
            <a:r>
              <a:rPr lang="fr-FR" sz="1200" b="1" dirty="0"/>
              <a:t>–</a:t>
            </a:r>
            <a:r>
              <a:rPr lang="fr-FR" sz="1200" b="1" dirty="0" err="1"/>
              <a:t>t</a:t>
            </a:r>
            <a:r>
              <a:rPr lang="fr-FR" sz="1200" b="1" dirty="0"/>
              <a:t> </a:t>
            </a:r>
            <a:r>
              <a:rPr lang="fr-FR" sz="1200" dirty="0"/>
              <a:t>à la commande docker </a:t>
            </a:r>
            <a:r>
              <a:rPr lang="fr-FR" sz="1200" dirty="0" err="1"/>
              <a:t>build</a:t>
            </a:r>
            <a:r>
              <a:rPr lang="fr-FR" sz="1200" dirty="0"/>
              <a:t>:</a:t>
            </a:r>
          </a:p>
          <a:p>
            <a:pPr marL="0" indent="0">
              <a:buNone/>
            </a:pPr>
            <a:endParaRPr lang="fr-FR" sz="1200" dirty="0"/>
          </a:p>
          <a:p>
            <a:pPr marL="0" indent="0">
              <a:buNone/>
            </a:pPr>
            <a:endParaRPr lang="fr-FR" sz="1200" dirty="0"/>
          </a:p>
          <a:p>
            <a:pPr marL="0" indent="0">
              <a:buNone/>
            </a:pPr>
            <a:endParaRPr lang="fr-FR" sz="1200" dirty="0"/>
          </a:p>
          <a:p>
            <a:endParaRPr lang="fr-FR" sz="1200" dirty="0"/>
          </a:p>
        </p:txBody>
      </p:sp>
      <p:pic>
        <p:nvPicPr>
          <p:cNvPr id="5" name="Image 4">
            <a:extLst>
              <a:ext uri="{FF2B5EF4-FFF2-40B4-BE49-F238E27FC236}">
                <a16:creationId xmlns:a16="http://schemas.microsoft.com/office/drawing/2014/main" id="{1A084615-4034-174B-9401-0B138750F06C}"/>
              </a:ext>
            </a:extLst>
          </p:cNvPr>
          <p:cNvPicPr>
            <a:picLocks noChangeAspect="1"/>
          </p:cNvPicPr>
          <p:nvPr/>
        </p:nvPicPr>
        <p:blipFill>
          <a:blip r:embed="rId2"/>
          <a:stretch>
            <a:fillRect/>
          </a:stretch>
        </p:blipFill>
        <p:spPr>
          <a:xfrm>
            <a:off x="2527301" y="4227117"/>
            <a:ext cx="6989233" cy="2082243"/>
          </a:xfrm>
          <a:prstGeom prst="rect">
            <a:avLst/>
          </a:prstGeom>
        </p:spPr>
      </p:pic>
    </p:spTree>
    <p:extLst>
      <p:ext uri="{BB962C8B-B14F-4D97-AF65-F5344CB8AC3E}">
        <p14:creationId xmlns:p14="http://schemas.microsoft.com/office/powerpoint/2010/main" val="318514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D1515-3365-5E44-8717-CA0B06DAE180}"/>
              </a:ext>
            </a:extLst>
          </p:cNvPr>
          <p:cNvSpPr>
            <a:spLocks noGrp="1"/>
          </p:cNvSpPr>
          <p:nvPr>
            <p:ph type="title"/>
          </p:nvPr>
        </p:nvSpPr>
        <p:spPr/>
        <p:txBody>
          <a:bodyPr>
            <a:normAutofit/>
          </a:bodyPr>
          <a:lstStyle/>
          <a:p>
            <a:r>
              <a:rPr lang="fr-FR" sz="2400" dirty="0"/>
              <a:t>TP2</a:t>
            </a:r>
          </a:p>
        </p:txBody>
      </p:sp>
      <p:sp>
        <p:nvSpPr>
          <p:cNvPr id="3" name="Espace réservé du contenu 2">
            <a:extLst>
              <a:ext uri="{FF2B5EF4-FFF2-40B4-BE49-F238E27FC236}">
                <a16:creationId xmlns:a16="http://schemas.microsoft.com/office/drawing/2014/main" id="{52FCEE57-F106-2642-8B26-EF4C216831EF}"/>
              </a:ext>
            </a:extLst>
          </p:cNvPr>
          <p:cNvSpPr>
            <a:spLocks noGrp="1"/>
          </p:cNvSpPr>
          <p:nvPr>
            <p:ph idx="1"/>
          </p:nvPr>
        </p:nvSpPr>
        <p:spPr>
          <a:xfrm>
            <a:off x="558350" y="2379058"/>
            <a:ext cx="10725346" cy="3793142"/>
          </a:xfrm>
        </p:spPr>
        <p:txBody>
          <a:bodyPr>
            <a:normAutofit/>
          </a:bodyPr>
          <a:lstStyle/>
          <a:p>
            <a:pPr marL="0" indent="0">
              <a:buNone/>
            </a:pPr>
            <a:r>
              <a:rPr lang="fr-FR" sz="1400" dirty="0"/>
              <a:t>Dans ce TP, vous utiliserez Docker pour créer une image permettant de lancer une application </a:t>
            </a:r>
            <a:r>
              <a:rPr lang="fr-FR" sz="1400" dirty="0" err="1"/>
              <a:t>NodeJS</a:t>
            </a:r>
            <a:endParaRPr lang="fr-FR" sz="1400" dirty="0"/>
          </a:p>
          <a:p>
            <a:pPr marL="0" indent="0">
              <a:buNone/>
            </a:pPr>
            <a:endParaRPr lang="fr-FR" sz="1400" dirty="0"/>
          </a:p>
          <a:p>
            <a:pPr marL="0" indent="0">
              <a:buNone/>
            </a:pPr>
            <a:r>
              <a:rPr lang="fr-FR" sz="1400" dirty="0"/>
              <a:t>Vous trouverez le TP sur </a:t>
            </a:r>
            <a:r>
              <a:rPr lang="fr-FR" sz="1400" dirty="0">
                <a:hlinkClick r:id="rId2"/>
              </a:rPr>
              <a:t>ce lien</a:t>
            </a:r>
            <a:endParaRPr lang="fr-FR" sz="1400" dirty="0"/>
          </a:p>
        </p:txBody>
      </p:sp>
    </p:spTree>
    <p:extLst>
      <p:ext uri="{BB962C8B-B14F-4D97-AF65-F5344CB8AC3E}">
        <p14:creationId xmlns:p14="http://schemas.microsoft.com/office/powerpoint/2010/main" val="1294863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5CAF97-F55F-3640-AA44-33911C68C1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 Compose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5CCCCA6-2003-9647-9B40-4655921137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9546" y="625684"/>
            <a:ext cx="5538456" cy="5455380"/>
          </a:xfrm>
          <a:prstGeom prst="rect">
            <a:avLst/>
          </a:prstGeom>
        </p:spPr>
      </p:pic>
    </p:spTree>
    <p:extLst>
      <p:ext uri="{BB962C8B-B14F-4D97-AF65-F5344CB8AC3E}">
        <p14:creationId xmlns:p14="http://schemas.microsoft.com/office/powerpoint/2010/main" val="6711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D6FE2-C944-1642-BA8B-2D7C5C98CEC9}"/>
              </a:ext>
            </a:extLst>
          </p:cNvPr>
          <p:cNvSpPr>
            <a:spLocks noGrp="1"/>
          </p:cNvSpPr>
          <p:nvPr>
            <p:ph type="title"/>
          </p:nvPr>
        </p:nvSpPr>
        <p:spPr/>
        <p:txBody>
          <a:bodyPr>
            <a:normAutofit/>
          </a:bodyPr>
          <a:lstStyle/>
          <a:p>
            <a:r>
              <a:rPr lang="fr-FR" sz="2400" dirty="0"/>
              <a:t>Qu’est ce que Docker Compose</a:t>
            </a:r>
          </a:p>
        </p:txBody>
      </p:sp>
      <p:sp>
        <p:nvSpPr>
          <p:cNvPr id="3" name="Espace réservé du contenu 2">
            <a:extLst>
              <a:ext uri="{FF2B5EF4-FFF2-40B4-BE49-F238E27FC236}">
                <a16:creationId xmlns:a16="http://schemas.microsoft.com/office/drawing/2014/main" id="{0DB013C7-2CB4-B444-91DB-DAB931B22B52}"/>
              </a:ext>
            </a:extLst>
          </p:cNvPr>
          <p:cNvSpPr>
            <a:spLocks noGrp="1"/>
          </p:cNvSpPr>
          <p:nvPr>
            <p:ph idx="1"/>
          </p:nvPr>
        </p:nvSpPr>
        <p:spPr>
          <a:xfrm>
            <a:off x="574535" y="2435703"/>
            <a:ext cx="10709161" cy="3736497"/>
          </a:xfrm>
        </p:spPr>
        <p:txBody>
          <a:bodyPr>
            <a:normAutofit/>
          </a:bodyPr>
          <a:lstStyle/>
          <a:p>
            <a:r>
              <a:rPr lang="fr-FR" sz="1200" dirty="0"/>
              <a:t>Docker Compose est un outil en ligne de commande qui est installé avec que Docker</a:t>
            </a:r>
          </a:p>
          <a:p>
            <a:r>
              <a:rPr lang="fr-FR" sz="1200" dirty="0"/>
              <a:t>Il est utilisé pour gérer et démarrer plusieurs containers docker en même temps</a:t>
            </a:r>
          </a:p>
          <a:p>
            <a:r>
              <a:rPr lang="fr-FR" sz="1200" dirty="0"/>
              <a:t>Docker compose automatise certaines options que l’on doit passer manuellement à la commande docker </a:t>
            </a:r>
            <a:r>
              <a:rPr lang="fr-FR" sz="1200" dirty="0" err="1"/>
              <a:t>run</a:t>
            </a:r>
            <a:r>
              <a:rPr lang="fr-FR" sz="1200" dirty="0"/>
              <a:t>, notamment pour les ports, les variables d’environnement, et le networking (communication entre les containers)</a:t>
            </a:r>
          </a:p>
        </p:txBody>
      </p:sp>
    </p:spTree>
    <p:extLst>
      <p:ext uri="{BB962C8B-B14F-4D97-AF65-F5344CB8AC3E}">
        <p14:creationId xmlns:p14="http://schemas.microsoft.com/office/powerpoint/2010/main" val="161640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4E000A-CE97-2C4C-896C-F8A5295EE641}"/>
              </a:ext>
            </a:extLst>
          </p:cNvPr>
          <p:cNvSpPr>
            <a:spLocks noGrp="1"/>
          </p:cNvSpPr>
          <p:nvPr>
            <p:ph type="title"/>
          </p:nvPr>
        </p:nvSpPr>
        <p:spPr>
          <a:xfrm>
            <a:off x="363109" y="1032819"/>
            <a:ext cx="4485861" cy="1088136"/>
          </a:xfrm>
        </p:spPr>
        <p:txBody>
          <a:bodyPr vert="horz" lIns="91440" tIns="45720" rIns="91440" bIns="45720" rtlCol="0" anchor="b">
            <a:normAutofit/>
          </a:bodyPr>
          <a:lstStyle/>
          <a:p>
            <a:r>
              <a:rPr lang="en-US" sz="2800" dirty="0"/>
              <a:t>docker-</a:t>
            </a:r>
            <a:r>
              <a:rPr lang="en-US" sz="2800" dirty="0" err="1"/>
              <a:t>compose.yml</a:t>
            </a:r>
            <a:endParaRPr lang="en-US" sz="2800" dirty="0"/>
          </a:p>
        </p:txBody>
      </p:sp>
      <p:sp>
        <p:nvSpPr>
          <p:cNvPr id="34"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Une image contenant texte&#10;&#10;Description générée automatiquement">
            <a:extLst>
              <a:ext uri="{FF2B5EF4-FFF2-40B4-BE49-F238E27FC236}">
                <a16:creationId xmlns:a16="http://schemas.microsoft.com/office/drawing/2014/main" id="{877AB2A5-F46A-E94B-9EDF-D5A89805BB8D}"/>
              </a:ext>
            </a:extLst>
          </p:cNvPr>
          <p:cNvPicPr>
            <a:picLocks noChangeAspect="1"/>
          </p:cNvPicPr>
          <p:nvPr/>
        </p:nvPicPr>
        <p:blipFill rotWithShape="1">
          <a:blip r:embed="rId2"/>
          <a:srcRect t="5595" b="39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41301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43B775-282C-2C4D-BA77-07029F43DE99}"/>
              </a:ext>
            </a:extLst>
          </p:cNvPr>
          <p:cNvSpPr>
            <a:spLocks noGrp="1"/>
          </p:cNvSpPr>
          <p:nvPr>
            <p:ph type="title"/>
          </p:nvPr>
        </p:nvSpPr>
        <p:spPr>
          <a:xfrm>
            <a:off x="411480" y="987552"/>
            <a:ext cx="4485861" cy="1088136"/>
          </a:xfrm>
        </p:spPr>
        <p:txBody>
          <a:bodyPr anchor="b">
            <a:normAutofit/>
          </a:bodyPr>
          <a:lstStyle/>
          <a:p>
            <a:r>
              <a:rPr lang="fr-FR" sz="2400" dirty="0"/>
              <a:t>Redémarrage automatique</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11C877E5-16B4-414E-B9A1-AC36579A262D}"/>
              </a:ext>
            </a:extLst>
          </p:cNvPr>
          <p:cNvSpPr>
            <a:spLocks noGrp="1"/>
          </p:cNvSpPr>
          <p:nvPr>
            <p:ph idx="1"/>
          </p:nvPr>
        </p:nvSpPr>
        <p:spPr>
          <a:xfrm>
            <a:off x="411479" y="2688336"/>
            <a:ext cx="4498848" cy="3584448"/>
          </a:xfrm>
        </p:spPr>
        <p:txBody>
          <a:bodyPr anchor="t">
            <a:normAutofit/>
          </a:bodyPr>
          <a:lstStyle/>
          <a:p>
            <a:r>
              <a:rPr lang="fr-FR" sz="1200" dirty="0"/>
              <a:t>Avec Docker Compose, on peut également spécifier le comportement que le container doit adopter dans le cas où il plante à cause d’une erreur ou s’il s’arrête pour une raison ou pour un autre</a:t>
            </a:r>
          </a:p>
          <a:p>
            <a:r>
              <a:rPr lang="fr-FR" sz="1200" dirty="0"/>
              <a:t>Ce comportement est défini grâce à l’option restart</a:t>
            </a:r>
          </a:p>
          <a:p>
            <a:r>
              <a:rPr lang="fr-FR" sz="1200" dirty="0"/>
              <a:t>Cette option peut prendre quatre valeurs: </a:t>
            </a:r>
          </a:p>
          <a:p>
            <a:endParaRPr lang="fr-FR" sz="1200" dirty="0"/>
          </a:p>
        </p:txBody>
      </p:sp>
      <p:pic>
        <p:nvPicPr>
          <p:cNvPr id="5" name="Image 4" descr="Une image contenant texte&#10;&#10;Description générée automatiquement">
            <a:extLst>
              <a:ext uri="{FF2B5EF4-FFF2-40B4-BE49-F238E27FC236}">
                <a16:creationId xmlns:a16="http://schemas.microsoft.com/office/drawing/2014/main" id="{C8C9A6AE-2EA4-934B-8E65-A2112CC4E38D}"/>
              </a:ext>
            </a:extLst>
          </p:cNvPr>
          <p:cNvPicPr>
            <a:picLocks noChangeAspect="1"/>
          </p:cNvPicPr>
          <p:nvPr/>
        </p:nvPicPr>
        <p:blipFill rotWithShape="1">
          <a:blip r:embed="rId2"/>
          <a:srcRect r="940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718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4EA8B8-6396-E147-A7AF-C5FB73A072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endParaRPr lang="en-US" sz="24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Espace réservé du contenu 8" descr="Une image contenant texte&#10;&#10;Description générée automatiquement">
            <a:extLst>
              <a:ext uri="{FF2B5EF4-FFF2-40B4-BE49-F238E27FC236}">
                <a16:creationId xmlns:a16="http://schemas.microsoft.com/office/drawing/2014/main" id="{D42945C5-8D25-AE40-9702-3A0DF3656FFB}"/>
              </a:ext>
            </a:extLst>
          </p:cNvPr>
          <p:cNvPicPr>
            <a:picLocks noGrp="1" noChangeAspect="1"/>
          </p:cNvPicPr>
          <p:nvPr>
            <p:ph idx="1"/>
          </p:nvPr>
        </p:nvPicPr>
        <p:blipFill>
          <a:blip r:embed="rId2"/>
          <a:stretch>
            <a:fillRect/>
          </a:stretch>
        </p:blipFill>
        <p:spPr>
          <a:xfrm>
            <a:off x="4864608" y="708966"/>
            <a:ext cx="7133444" cy="5510584"/>
          </a:xfrm>
          <a:prstGeom prst="rect">
            <a:avLst/>
          </a:prstGeom>
        </p:spPr>
      </p:pic>
    </p:spTree>
    <p:extLst>
      <p:ext uri="{BB962C8B-B14F-4D97-AF65-F5344CB8AC3E}">
        <p14:creationId xmlns:p14="http://schemas.microsoft.com/office/powerpoint/2010/main" val="241002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5BE8-7315-0447-AC66-A7FC26708C13}"/>
              </a:ext>
            </a:extLst>
          </p:cNvPr>
          <p:cNvSpPr>
            <a:spLocks noGrp="1"/>
          </p:cNvSpPr>
          <p:nvPr>
            <p:ph type="title"/>
          </p:nvPr>
        </p:nvSpPr>
        <p:spPr/>
        <p:txBody>
          <a:bodyPr/>
          <a:lstStyle/>
          <a:p>
            <a:r>
              <a:rPr lang="fr-FR" dirty="0"/>
              <a:t>TP3</a:t>
            </a:r>
          </a:p>
        </p:txBody>
      </p:sp>
      <p:sp>
        <p:nvSpPr>
          <p:cNvPr id="3" name="Espace réservé du contenu 2">
            <a:extLst>
              <a:ext uri="{FF2B5EF4-FFF2-40B4-BE49-F238E27FC236}">
                <a16:creationId xmlns:a16="http://schemas.microsoft.com/office/drawing/2014/main" id="{26D51A03-7A00-4948-9110-23BFCB37BA58}"/>
              </a:ext>
            </a:extLst>
          </p:cNvPr>
          <p:cNvSpPr>
            <a:spLocks noGrp="1"/>
          </p:cNvSpPr>
          <p:nvPr>
            <p:ph idx="1"/>
          </p:nvPr>
        </p:nvSpPr>
        <p:spPr>
          <a:xfrm>
            <a:off x="655455" y="2403335"/>
            <a:ext cx="10628241" cy="3768865"/>
          </a:xfrm>
        </p:spPr>
        <p:txBody>
          <a:bodyPr>
            <a:normAutofit/>
          </a:bodyPr>
          <a:lstStyle/>
          <a:p>
            <a:pPr marL="0" indent="0">
              <a:buNone/>
            </a:pPr>
            <a:r>
              <a:rPr lang="fr-FR" sz="1200" dirty="0"/>
              <a:t>Dans ce TP, nous allons voir comment utiliser docker-compose pour faire fonctionner une </a:t>
            </a:r>
            <a:r>
              <a:rPr lang="fr-FR" sz="1200" dirty="0" err="1"/>
              <a:t>app</a:t>
            </a:r>
            <a:r>
              <a:rPr lang="fr-FR" sz="1200" dirty="0"/>
              <a:t> </a:t>
            </a:r>
            <a:r>
              <a:rPr lang="fr-FR" sz="1200" dirty="0" err="1"/>
              <a:t>NodeJS</a:t>
            </a:r>
            <a:r>
              <a:rPr lang="fr-FR" sz="1200" dirty="0"/>
              <a:t>, </a:t>
            </a:r>
            <a:r>
              <a:rPr lang="fr-FR" sz="1200" dirty="0" err="1"/>
              <a:t>Postgres</a:t>
            </a:r>
            <a:r>
              <a:rPr lang="fr-FR" sz="1200" dirty="0"/>
              <a:t>, et React</a:t>
            </a:r>
          </a:p>
          <a:p>
            <a:pPr marL="0" indent="0">
              <a:buNone/>
            </a:pPr>
            <a:r>
              <a:rPr lang="fr-FR" sz="1200" dirty="0"/>
              <a:t>Il s’agit d’un cas que vous rencontrerez souvent dans la vie réelle en tant que développeur</a:t>
            </a:r>
          </a:p>
          <a:p>
            <a:pPr marL="0" indent="0">
              <a:buNone/>
            </a:pPr>
            <a:r>
              <a:rPr lang="fr-FR" sz="1200" dirty="0"/>
              <a:t>Nous allons également voir comment mettre en place un workflow de développement et un workflow de production avec docker et docker-compose</a:t>
            </a:r>
          </a:p>
          <a:p>
            <a:pPr marL="0" indent="0">
              <a:buNone/>
            </a:pPr>
            <a:endParaRPr lang="fr-FR" sz="1200" dirty="0"/>
          </a:p>
          <a:p>
            <a:pPr marL="0" indent="0">
              <a:buNone/>
            </a:pPr>
            <a:r>
              <a:rPr lang="fr-FR" sz="1200" dirty="0"/>
              <a:t>Le TP est disponible sur </a:t>
            </a:r>
            <a:r>
              <a:rPr lang="fr-FR" sz="1200" dirty="0">
                <a:hlinkClick r:id="rId2"/>
              </a:rPr>
              <a:t>ce lien</a:t>
            </a:r>
            <a:endParaRPr lang="fr-FR" sz="1200" dirty="0"/>
          </a:p>
        </p:txBody>
      </p:sp>
    </p:spTree>
    <p:extLst>
      <p:ext uri="{BB962C8B-B14F-4D97-AF65-F5344CB8AC3E}">
        <p14:creationId xmlns:p14="http://schemas.microsoft.com/office/powerpoint/2010/main" val="404181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13A1BC-7254-9840-9BF3-C8DF24BE0C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Kubernetes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5008B51A-12C7-E54A-8AFA-B97A98C4A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30821" y="1949526"/>
            <a:ext cx="2569963" cy="2569963"/>
          </a:xfrm>
          <a:prstGeom prst="rect">
            <a:avLst/>
          </a:prstGeom>
        </p:spPr>
      </p:pic>
    </p:spTree>
    <p:extLst>
      <p:ext uri="{BB962C8B-B14F-4D97-AF65-F5344CB8AC3E}">
        <p14:creationId xmlns:p14="http://schemas.microsoft.com/office/powerpoint/2010/main" val="30100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E060D3-1DC9-6042-954B-330A8822AEC8}"/>
              </a:ext>
            </a:extLst>
          </p:cNvPr>
          <p:cNvSpPr>
            <a:spLocks noGrp="1"/>
          </p:cNvSpPr>
          <p:nvPr>
            <p:ph type="title"/>
          </p:nvPr>
        </p:nvSpPr>
        <p:spPr>
          <a:xfrm>
            <a:off x="411480" y="987552"/>
            <a:ext cx="4485861" cy="1088136"/>
          </a:xfrm>
        </p:spPr>
        <p:txBody>
          <a:bodyPr anchor="b">
            <a:normAutofit/>
          </a:bodyPr>
          <a:lstStyle/>
          <a:p>
            <a:r>
              <a:rPr lang="fr-FR" sz="3400"/>
              <a:t>Tour de table</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E82A53F4-D70E-B841-B33E-606A94708E1A}"/>
              </a:ext>
            </a:extLst>
          </p:cNvPr>
          <p:cNvSpPr>
            <a:spLocks noGrp="1"/>
          </p:cNvSpPr>
          <p:nvPr>
            <p:ph idx="1"/>
          </p:nvPr>
        </p:nvSpPr>
        <p:spPr>
          <a:xfrm>
            <a:off x="411479" y="2688336"/>
            <a:ext cx="4498848" cy="3584448"/>
          </a:xfrm>
        </p:spPr>
        <p:txBody>
          <a:bodyPr anchor="t">
            <a:normAutofit/>
          </a:bodyPr>
          <a:lstStyle/>
          <a:p>
            <a:pPr marL="0" indent="0">
              <a:buNone/>
            </a:pPr>
            <a:r>
              <a:rPr lang="en-US" sz="1700"/>
              <a:t>Nom, prénom, âge</a:t>
            </a:r>
          </a:p>
          <a:p>
            <a:pPr marL="0" indent="0">
              <a:buNone/>
            </a:pPr>
            <a:r>
              <a:rPr lang="en-US" sz="1700"/>
              <a:t>Formations, expériences, futur job</a:t>
            </a:r>
          </a:p>
          <a:p>
            <a:pPr marL="0" indent="0">
              <a:buNone/>
            </a:pPr>
            <a:r>
              <a:rPr lang="en-US" sz="1700"/>
              <a:t>Connaissance Docker &amp; Kubernetes</a:t>
            </a:r>
          </a:p>
          <a:p>
            <a:pPr marL="0" indent="0">
              <a:buNone/>
            </a:pPr>
            <a:endParaRPr lang="fr-FR" sz="1700"/>
          </a:p>
        </p:txBody>
      </p:sp>
      <p:pic>
        <p:nvPicPr>
          <p:cNvPr id="5" name="Picture 4" descr="Arrière-plan de l'espace de travail">
            <a:extLst>
              <a:ext uri="{FF2B5EF4-FFF2-40B4-BE49-F238E27FC236}">
                <a16:creationId xmlns:a16="http://schemas.microsoft.com/office/drawing/2014/main" id="{835F7D1E-FEC3-40E1-B6FE-45B4C368F022}"/>
              </a:ext>
            </a:extLst>
          </p:cNvPr>
          <p:cNvPicPr>
            <a:picLocks noChangeAspect="1"/>
          </p:cNvPicPr>
          <p:nvPr/>
        </p:nvPicPr>
        <p:blipFill rotWithShape="1">
          <a:blip r:embed="rId2"/>
          <a:srcRect l="32998"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7916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a:bodyPr>
          <a:lstStyle/>
          <a:p>
            <a:r>
              <a:rPr lang="fr-FR" sz="1200" dirty="0"/>
              <a:t>D’anciens développeurs de Borg écrivent K8s en Go </a:t>
            </a:r>
          </a:p>
          <a:p>
            <a:r>
              <a:rPr lang="fr-FR" sz="1200" dirty="0"/>
              <a:t>Directement pensé pour utiliser Docker (</a:t>
            </a:r>
            <a:r>
              <a:rPr lang="fr-FR" sz="1200" dirty="0" err="1"/>
              <a:t>engine</a:t>
            </a:r>
            <a:r>
              <a:rPr lang="fr-FR" sz="1200" dirty="0"/>
              <a:t>) </a:t>
            </a:r>
          </a:p>
          <a:p>
            <a:r>
              <a:rPr lang="fr-FR" sz="1200" dirty="0"/>
              <a:t>Directement dans l’optique d’en faire un projet </a:t>
            </a:r>
            <a:r>
              <a:rPr lang="fr-FR" sz="1200" dirty="0" err="1"/>
              <a:t>OpenSource</a:t>
            </a:r>
            <a:r>
              <a:rPr lang="fr-FR" sz="1200" dirty="0"/>
              <a:t> </a:t>
            </a:r>
          </a:p>
          <a:p>
            <a:r>
              <a:rPr lang="fr-FR" sz="1200" dirty="0"/>
              <a:t>Version 1.0 en Juin 2015</a:t>
            </a:r>
          </a:p>
          <a:p>
            <a:endParaRPr lang="fr-FR" sz="1200" dirty="0"/>
          </a:p>
          <a:p>
            <a:pPr marL="0" indent="0">
              <a:buNone/>
            </a:pPr>
            <a:r>
              <a:rPr lang="fr-FR" sz="1200" dirty="0"/>
              <a:t>Kubernetes permet d'éliminer de nombreux processus manuels associés au déploiement et à la mise à l'échelle des applications conteneurisées</a:t>
            </a:r>
          </a:p>
          <a:p>
            <a:pPr marL="0" indent="0">
              <a:buNone/>
            </a:pPr>
            <a:endParaRPr lang="fr-FR" sz="1200" dirty="0"/>
          </a:p>
          <a:p>
            <a:pPr marL="0" indent="0">
              <a:buNone/>
            </a:pPr>
            <a:r>
              <a:rPr lang="fr-FR" sz="1200" dirty="0"/>
              <a:t>Kubernetes vous aide à gérer facilement et efficacement des clusters au sein desquels vous aurez rassemblé des groupes d'hôtes exécutant des conteneurs Linux.</a:t>
            </a:r>
          </a:p>
          <a:p>
            <a:pPr marL="0" indent="0">
              <a:buNone/>
            </a:pPr>
            <a:endParaRPr lang="fr-FR" sz="1200" dirty="0"/>
          </a:p>
          <a:p>
            <a:pPr marL="0" indent="0">
              <a:buNone/>
            </a:pPr>
            <a:r>
              <a:rPr lang="fr-FR" sz="1200" dirty="0"/>
              <a:t>Concrètement, Kubernetes aide à optimiser l'utilisation des ressources et les coûts en faisant évoluer automatiquement les ressources en fonction de la demande</a:t>
            </a:r>
          </a:p>
          <a:p>
            <a:pPr marL="0" indent="0">
              <a:buNone/>
            </a:pPr>
            <a:endParaRPr lang="fr-FR" sz="1200" dirty="0"/>
          </a:p>
        </p:txBody>
      </p:sp>
    </p:spTree>
    <p:extLst>
      <p:ext uri="{BB962C8B-B14F-4D97-AF65-F5344CB8AC3E}">
        <p14:creationId xmlns:p14="http://schemas.microsoft.com/office/powerpoint/2010/main" val="1773393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Pourquoi 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lnSpcReduction="10000"/>
          </a:bodyPr>
          <a:lstStyle/>
          <a:p>
            <a:r>
              <a:rPr lang="fr-FR" sz="1200" dirty="0"/>
              <a:t>Définir et déployer des applications multi-conteneurs </a:t>
            </a:r>
          </a:p>
          <a:p>
            <a:r>
              <a:rPr lang="fr-FR" sz="1200" dirty="0"/>
              <a:t>Répartir les conteneurs sur une flotte d’hôtes (nœuds) </a:t>
            </a:r>
          </a:p>
          <a:p>
            <a:r>
              <a:rPr lang="fr-FR" sz="1200" dirty="0"/>
              <a:t>Optimiser et adapter le placement des conteneurs </a:t>
            </a:r>
          </a:p>
          <a:p>
            <a:r>
              <a:rPr lang="fr-FR" sz="1200" dirty="0"/>
              <a:t>Surveiller la santé des conteneurs </a:t>
            </a:r>
          </a:p>
          <a:p>
            <a:r>
              <a:rPr lang="fr-FR" sz="1200" dirty="0"/>
              <a:t>Définir et appliquer des contraintes de niveaux de services </a:t>
            </a:r>
          </a:p>
          <a:p>
            <a:r>
              <a:rPr lang="fr-FR" sz="1200" dirty="0"/>
              <a:t>Gérer la disponibilité et la </a:t>
            </a:r>
            <a:r>
              <a:rPr lang="fr-FR" sz="1200" dirty="0" err="1"/>
              <a:t>scalabilité</a:t>
            </a:r>
            <a:r>
              <a:rPr lang="fr-FR" sz="1200" dirty="0"/>
              <a:t> des conteneurs </a:t>
            </a:r>
          </a:p>
          <a:p>
            <a:r>
              <a:rPr lang="fr-FR" sz="1200" dirty="0"/>
              <a:t>Gérer le provisionnement et l’accès au stockage </a:t>
            </a:r>
          </a:p>
          <a:p>
            <a:r>
              <a:rPr lang="fr-FR" sz="1200" dirty="0"/>
              <a:t>Isoler les conteneurs </a:t>
            </a:r>
          </a:p>
          <a:p>
            <a:r>
              <a:rPr lang="fr-FR" sz="1200" dirty="0"/>
              <a:t>Limitation de ressources </a:t>
            </a:r>
          </a:p>
          <a:p>
            <a:r>
              <a:rPr lang="fr-FR" sz="1200" dirty="0"/>
              <a:t>Sécurité (vision multi-tenant)</a:t>
            </a:r>
          </a:p>
          <a:p>
            <a:endParaRPr lang="fr-FR" sz="1200" dirty="0"/>
          </a:p>
          <a:p>
            <a:pPr marL="0" indent="0">
              <a:buNone/>
            </a:pPr>
            <a:r>
              <a:rPr lang="fr-FR" sz="1200" dirty="0"/>
              <a:t>T</a:t>
            </a:r>
            <a:r>
              <a:rPr lang="fr-FR" sz="1200" b="1" dirty="0"/>
              <a:t>out ça de manière dynamique et pour des milliers de conteneurs !</a:t>
            </a:r>
          </a:p>
        </p:txBody>
      </p:sp>
    </p:spTree>
    <p:extLst>
      <p:ext uri="{BB962C8B-B14F-4D97-AF65-F5344CB8AC3E}">
        <p14:creationId xmlns:p14="http://schemas.microsoft.com/office/powerpoint/2010/main" val="355122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CF1DC-57F0-AD47-8D3E-073309B0A475}"/>
              </a:ext>
            </a:extLst>
          </p:cNvPr>
          <p:cNvSpPr>
            <a:spLocks noGrp="1"/>
          </p:cNvSpPr>
          <p:nvPr>
            <p:ph type="title"/>
          </p:nvPr>
        </p:nvSpPr>
        <p:spPr/>
        <p:txBody>
          <a:bodyPr>
            <a:normAutofit/>
          </a:bodyPr>
          <a:lstStyle/>
          <a:p>
            <a:r>
              <a:rPr lang="fr-FR" sz="2400" dirty="0"/>
              <a:t>Développement et production</a:t>
            </a:r>
          </a:p>
        </p:txBody>
      </p:sp>
      <p:sp>
        <p:nvSpPr>
          <p:cNvPr id="3" name="Espace réservé du contenu 2">
            <a:extLst>
              <a:ext uri="{FF2B5EF4-FFF2-40B4-BE49-F238E27FC236}">
                <a16:creationId xmlns:a16="http://schemas.microsoft.com/office/drawing/2014/main" id="{068778A1-D8A5-3844-9AE0-172130E7F8C4}"/>
              </a:ext>
            </a:extLst>
          </p:cNvPr>
          <p:cNvSpPr>
            <a:spLocks noGrp="1"/>
          </p:cNvSpPr>
          <p:nvPr>
            <p:ph idx="1"/>
          </p:nvPr>
        </p:nvSpPr>
        <p:spPr>
          <a:xfrm>
            <a:off x="639271" y="2370966"/>
            <a:ext cx="10644425" cy="3801234"/>
          </a:xfrm>
        </p:spPr>
        <p:txBody>
          <a:bodyPr>
            <a:normAutofit/>
          </a:bodyPr>
          <a:lstStyle/>
          <a:p>
            <a:r>
              <a:rPr lang="fr-FR" sz="1200" dirty="0"/>
              <a:t>Pour utiliser Kubernetes lors de la phase de développement, il faut soit utiliser le programme </a:t>
            </a:r>
            <a:r>
              <a:rPr lang="fr-FR" sz="1200" dirty="0">
                <a:hlinkClick r:id="rId2">
                  <a:extLst>
                    <a:ext uri="{A12FA001-AC4F-418D-AE19-62706E023703}">
                      <ahyp:hlinkClr xmlns:ahyp="http://schemas.microsoft.com/office/drawing/2018/hyperlinkcolor" val="tx"/>
                    </a:ext>
                  </a:extLst>
                </a:hlinkClick>
              </a:rPr>
              <a:t>Minikube</a:t>
            </a:r>
            <a:r>
              <a:rPr lang="fr-FR" sz="1200" dirty="0"/>
              <a:t> qui permet de créer une VM contenant un Cluster, soit utiliser directement la solution Kubernetes intégrée à Docker Desktop</a:t>
            </a:r>
          </a:p>
          <a:p>
            <a:endParaRPr lang="fr-FR" sz="1200" dirty="0"/>
          </a:p>
          <a:p>
            <a:r>
              <a:rPr lang="fr-FR" sz="1200" dirty="0" err="1"/>
              <a:t>Minikube</a:t>
            </a:r>
            <a:r>
              <a:rPr lang="fr-FR" sz="1200" dirty="0"/>
              <a:t> ou Kubernetes Docker Desktop installent un programme appelé </a:t>
            </a:r>
            <a:r>
              <a:rPr lang="fr-FR" sz="1200" b="1" dirty="0">
                <a:hlinkClick r:id="rId3">
                  <a:extLst>
                    <a:ext uri="{A12FA001-AC4F-418D-AE19-62706E023703}">
                      <ahyp:hlinkClr xmlns:ahyp="http://schemas.microsoft.com/office/drawing/2018/hyperlinkcolor" val="tx"/>
                    </a:ext>
                  </a:extLst>
                </a:hlinkClick>
              </a:rPr>
              <a:t>kubectl</a:t>
            </a:r>
            <a:r>
              <a:rPr lang="fr-FR" sz="1200" b="1" dirty="0"/>
              <a:t>. </a:t>
            </a:r>
          </a:p>
          <a:p>
            <a:endParaRPr lang="fr-FR" sz="1200" b="1" dirty="0"/>
          </a:p>
          <a:p>
            <a:r>
              <a:rPr lang="fr-FR" sz="1200" dirty="0"/>
              <a:t>Ce programme permet de gérer les containers au sein d’un cluster. </a:t>
            </a:r>
            <a:r>
              <a:rPr lang="fr-FR" sz="1200" dirty="0" err="1"/>
              <a:t>Minikube</a:t>
            </a:r>
            <a:r>
              <a:rPr lang="fr-FR" sz="1200" dirty="0"/>
              <a:t> ou Kubernetes Docker Desktop s’occupent juste de gérer la VM en elle-même, et </a:t>
            </a:r>
            <a:r>
              <a:rPr lang="fr-FR" sz="1200" dirty="0" err="1"/>
              <a:t>kubectl</a:t>
            </a:r>
            <a:r>
              <a:rPr lang="fr-FR" sz="1200" dirty="0"/>
              <a:t> est le programme principal qui va nous permettre de gérer notre cluster</a:t>
            </a:r>
          </a:p>
          <a:p>
            <a:endParaRPr lang="fr-FR" sz="1200" dirty="0"/>
          </a:p>
          <a:p>
            <a:r>
              <a:rPr lang="fr-FR" sz="1200" dirty="0"/>
              <a:t>Pour déployer un cluster Kubernetes, plusieurs solutions existent, les plus connues étant </a:t>
            </a:r>
            <a:r>
              <a:rPr lang="fr-FR" sz="1200" dirty="0" err="1"/>
              <a:t>Elastic</a:t>
            </a:r>
            <a:r>
              <a:rPr lang="fr-FR" sz="1200" dirty="0"/>
              <a:t> Container Service (</a:t>
            </a:r>
            <a:r>
              <a:rPr lang="fr-FR" sz="1200" b="1" dirty="0"/>
              <a:t>EKS</a:t>
            </a:r>
            <a:r>
              <a:rPr lang="fr-FR" sz="1200" dirty="0"/>
              <a:t>) d’Amazon, et Google Cloud Kubernetes Engine (</a:t>
            </a:r>
            <a:r>
              <a:rPr lang="fr-FR" sz="1200" b="1" dirty="0"/>
              <a:t>GKE</a:t>
            </a:r>
            <a:r>
              <a:rPr lang="fr-FR" sz="1200" dirty="0"/>
              <a:t>) de Google</a:t>
            </a:r>
          </a:p>
          <a:p>
            <a:pPr marL="0" indent="0">
              <a:buNone/>
            </a:pPr>
            <a:endParaRPr lang="fr-FR" sz="1200" dirty="0"/>
          </a:p>
          <a:p>
            <a:r>
              <a:rPr lang="fr-FR" sz="1200" dirty="0" err="1"/>
              <a:t>Minikube</a:t>
            </a:r>
            <a:r>
              <a:rPr lang="fr-FR" sz="1200" dirty="0"/>
              <a:t> n’est utilisé qu’en phase de développement, mais le programme </a:t>
            </a:r>
            <a:r>
              <a:rPr lang="fr-FR" sz="1200" dirty="0" err="1"/>
              <a:t>kubectl</a:t>
            </a:r>
            <a:r>
              <a:rPr lang="fr-FR" sz="1200" dirty="0"/>
              <a:t> est également utilisé en production par les solutions citées plus haut pour la gestion </a:t>
            </a:r>
            <a:r>
              <a:rPr lang="fr-FR" sz="1200"/>
              <a:t>du cluster</a:t>
            </a:r>
            <a:endParaRPr lang="fr-FR" sz="1200" dirty="0"/>
          </a:p>
        </p:txBody>
      </p:sp>
    </p:spTree>
    <p:extLst>
      <p:ext uri="{BB962C8B-B14F-4D97-AF65-F5344CB8AC3E}">
        <p14:creationId xmlns:p14="http://schemas.microsoft.com/office/powerpoint/2010/main" val="1547332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Example de Scaling</a:t>
            </a:r>
          </a:p>
        </p:txBody>
      </p:sp>
      <p:sp useBgFill="1">
        <p:nvSpPr>
          <p:cNvPr id="25"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915735B2-FE72-9C45-93C5-2C9DD5FDAED0}"/>
              </a:ext>
            </a:extLst>
          </p:cNvPr>
          <p:cNvPicPr>
            <a:picLocks noGrp="1" noChangeAspect="1"/>
          </p:cNvPicPr>
          <p:nvPr>
            <p:ph idx="1"/>
          </p:nvPr>
        </p:nvPicPr>
        <p:blipFill>
          <a:blip r:embed="rId2"/>
          <a:stretch>
            <a:fillRect/>
          </a:stretch>
        </p:blipFill>
        <p:spPr>
          <a:xfrm>
            <a:off x="-3" y="2479255"/>
            <a:ext cx="6228787" cy="3659412"/>
          </a:xfrm>
          <a:prstGeom prst="rect">
            <a:avLst/>
          </a:prstGeom>
        </p:spPr>
      </p:pic>
      <p:pic>
        <p:nvPicPr>
          <p:cNvPr id="7" name="Image 6">
            <a:extLst>
              <a:ext uri="{FF2B5EF4-FFF2-40B4-BE49-F238E27FC236}">
                <a16:creationId xmlns:a16="http://schemas.microsoft.com/office/drawing/2014/main" id="{1F7A5EAC-7ABC-5340-B0DE-D56E1272EC73}"/>
              </a:ext>
            </a:extLst>
          </p:cNvPr>
          <p:cNvPicPr>
            <a:picLocks noChangeAspect="1"/>
          </p:cNvPicPr>
          <p:nvPr/>
        </p:nvPicPr>
        <p:blipFill>
          <a:blip r:embed="rId3"/>
          <a:stretch>
            <a:fillRect/>
          </a:stretch>
        </p:blipFill>
        <p:spPr>
          <a:xfrm>
            <a:off x="6303987" y="2431672"/>
            <a:ext cx="5812810" cy="3691134"/>
          </a:xfrm>
          <a:prstGeom prst="rect">
            <a:avLst/>
          </a:prstGeom>
        </p:spPr>
      </p:pic>
    </p:spTree>
    <p:extLst>
      <p:ext uri="{BB962C8B-B14F-4D97-AF65-F5344CB8AC3E}">
        <p14:creationId xmlns:p14="http://schemas.microsoft.com/office/powerpoint/2010/main" val="779627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F3DB66-8D3D-514C-93D2-4A8116A820E1}"/>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64CB6E40-D37E-3340-94D0-49C94AA5A624}"/>
              </a:ext>
            </a:extLst>
          </p:cNvPr>
          <p:cNvSpPr>
            <a:spLocks noGrp="1"/>
          </p:cNvSpPr>
          <p:nvPr>
            <p:ph idx="1"/>
          </p:nvPr>
        </p:nvSpPr>
        <p:spPr/>
        <p:txBody>
          <a:bodyPr>
            <a:normAutofit/>
          </a:bodyPr>
          <a:lstStyle/>
          <a:p>
            <a:pPr marL="0" indent="0">
              <a:buNone/>
            </a:pPr>
            <a:r>
              <a:rPr lang="fr-FR" sz="1200" dirty="0"/>
              <a:t>Voici </a:t>
            </a:r>
            <a:r>
              <a:rPr lang="fr-FR" sz="1200" dirty="0">
                <a:hlinkClick r:id="rId2">
                  <a:extLst>
                    <a:ext uri="{A12FA001-AC4F-418D-AE19-62706E023703}">
                      <ahyp:hlinkClr xmlns:ahyp="http://schemas.microsoft.com/office/drawing/2018/hyperlinkcolor" val="tx"/>
                    </a:ext>
                  </a:extLst>
                </a:hlinkClick>
              </a:rPr>
              <a:t>le lien du TP4 </a:t>
            </a:r>
            <a:endParaRPr lang="fr-FR" sz="1200" dirty="0"/>
          </a:p>
          <a:p>
            <a:pPr marL="0" indent="0">
              <a:buNone/>
            </a:pPr>
            <a:r>
              <a:rPr lang="fr-FR" sz="1200" dirty="0"/>
              <a:t>Durant ce TP,  vous allez installer Kubernetes pour créer et utiliser un cluster sur votre machine</a:t>
            </a:r>
            <a:endParaRPr lang="fr-FR" sz="1200" b="1" dirty="0"/>
          </a:p>
        </p:txBody>
      </p:sp>
    </p:spTree>
    <p:extLst>
      <p:ext uri="{BB962C8B-B14F-4D97-AF65-F5344CB8AC3E}">
        <p14:creationId xmlns:p14="http://schemas.microsoft.com/office/powerpoint/2010/main" val="24610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7301E-757B-E342-A305-526845206B1E}"/>
              </a:ext>
            </a:extLst>
          </p:cNvPr>
          <p:cNvSpPr>
            <a:spLocks noGrp="1"/>
          </p:cNvSpPr>
          <p:nvPr>
            <p:ph type="title"/>
          </p:nvPr>
        </p:nvSpPr>
        <p:spPr/>
        <p:txBody>
          <a:bodyPr>
            <a:normAutofit/>
          </a:bodyPr>
          <a:lstStyle/>
          <a:p>
            <a:r>
              <a:rPr lang="fr-FR" sz="2400" dirty="0"/>
              <a:t>Cluster</a:t>
            </a:r>
          </a:p>
        </p:txBody>
      </p:sp>
      <p:pic>
        <p:nvPicPr>
          <p:cNvPr id="5" name="Espace réservé du contenu 4">
            <a:extLst>
              <a:ext uri="{FF2B5EF4-FFF2-40B4-BE49-F238E27FC236}">
                <a16:creationId xmlns:a16="http://schemas.microsoft.com/office/drawing/2014/main" id="{3907A002-29D2-6F44-8773-BA7784F2BAD7}"/>
              </a:ext>
            </a:extLst>
          </p:cNvPr>
          <p:cNvPicPr>
            <a:picLocks noGrp="1" noChangeAspect="1"/>
          </p:cNvPicPr>
          <p:nvPr>
            <p:ph idx="1"/>
          </p:nvPr>
        </p:nvPicPr>
        <p:blipFill>
          <a:blip r:embed="rId2"/>
          <a:stretch>
            <a:fillRect/>
          </a:stretch>
        </p:blipFill>
        <p:spPr>
          <a:xfrm>
            <a:off x="-1" y="2324338"/>
            <a:ext cx="5891475" cy="3985021"/>
          </a:xfrm>
        </p:spPr>
      </p:pic>
      <p:pic>
        <p:nvPicPr>
          <p:cNvPr id="4" name="Image 3" descr="Une image contenant table&#10;&#10;Description générée automatiquement">
            <a:extLst>
              <a:ext uri="{FF2B5EF4-FFF2-40B4-BE49-F238E27FC236}">
                <a16:creationId xmlns:a16="http://schemas.microsoft.com/office/drawing/2014/main" id="{9C28A3EE-7921-9348-BBF9-B83D4DAA2EFD}"/>
              </a:ext>
            </a:extLst>
          </p:cNvPr>
          <p:cNvPicPr>
            <a:picLocks noChangeAspect="1"/>
          </p:cNvPicPr>
          <p:nvPr/>
        </p:nvPicPr>
        <p:blipFill>
          <a:blip r:embed="rId3"/>
          <a:stretch>
            <a:fillRect/>
          </a:stretch>
        </p:blipFill>
        <p:spPr>
          <a:xfrm>
            <a:off x="6096000" y="2224750"/>
            <a:ext cx="5929833" cy="4011581"/>
          </a:xfrm>
          <a:prstGeom prst="rect">
            <a:avLst/>
          </a:prstGeom>
        </p:spPr>
      </p:pic>
    </p:spTree>
    <p:extLst>
      <p:ext uri="{BB962C8B-B14F-4D97-AF65-F5344CB8AC3E}">
        <p14:creationId xmlns:p14="http://schemas.microsoft.com/office/powerpoint/2010/main" val="261939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546A6-7B6C-684F-9E9B-5B30F1C40276}"/>
              </a:ext>
            </a:extLst>
          </p:cNvPr>
          <p:cNvSpPr>
            <a:spLocks noGrp="1"/>
          </p:cNvSpPr>
          <p:nvPr>
            <p:ph type="title"/>
          </p:nvPr>
        </p:nvSpPr>
        <p:spPr/>
        <p:txBody>
          <a:bodyPr>
            <a:normAutofit/>
          </a:bodyPr>
          <a:lstStyle/>
          <a:p>
            <a:r>
              <a:rPr lang="fr-FR" sz="2400"/>
              <a:t>Notre premier cluster</a:t>
            </a:r>
            <a:endParaRPr lang="fr-FR" sz="2400" dirty="0"/>
          </a:p>
        </p:txBody>
      </p:sp>
      <p:sp>
        <p:nvSpPr>
          <p:cNvPr id="3" name="Espace réservé du contenu 2">
            <a:extLst>
              <a:ext uri="{FF2B5EF4-FFF2-40B4-BE49-F238E27FC236}">
                <a16:creationId xmlns:a16="http://schemas.microsoft.com/office/drawing/2014/main" id="{A058A4E7-3CC3-4D4B-83BA-CB5420B351B0}"/>
              </a:ext>
            </a:extLst>
          </p:cNvPr>
          <p:cNvSpPr>
            <a:spLocks noGrp="1"/>
          </p:cNvSpPr>
          <p:nvPr>
            <p:ph idx="1"/>
          </p:nvPr>
        </p:nvSpPr>
        <p:spPr>
          <a:xfrm>
            <a:off x="590719" y="2395242"/>
            <a:ext cx="10692977" cy="3776958"/>
          </a:xfrm>
        </p:spPr>
        <p:txBody>
          <a:bodyPr/>
          <a:lstStyle/>
          <a:p>
            <a:pPr marL="0" indent="0">
              <a:buNone/>
            </a:pPr>
            <a:r>
              <a:rPr lang="fr-FR" sz="1200"/>
              <a:t>Nous allons voir comment créer notre premier cluster pour utiliser notre image react du projet Star Wars</a:t>
            </a:r>
          </a:p>
          <a:p>
            <a:endParaRPr lang="fr-FR"/>
          </a:p>
          <a:p>
            <a:endParaRPr lang="fr-FR" dirty="0"/>
          </a:p>
        </p:txBody>
      </p:sp>
      <p:pic>
        <p:nvPicPr>
          <p:cNvPr id="7" name="Image 6">
            <a:extLst>
              <a:ext uri="{FF2B5EF4-FFF2-40B4-BE49-F238E27FC236}">
                <a16:creationId xmlns:a16="http://schemas.microsoft.com/office/drawing/2014/main" id="{8526152B-A144-7A40-ADC2-676F12C6F6D7}"/>
              </a:ext>
            </a:extLst>
          </p:cNvPr>
          <p:cNvPicPr>
            <a:picLocks noChangeAspect="1"/>
          </p:cNvPicPr>
          <p:nvPr/>
        </p:nvPicPr>
        <p:blipFill>
          <a:blip r:embed="rId2"/>
          <a:stretch>
            <a:fillRect/>
          </a:stretch>
        </p:blipFill>
        <p:spPr>
          <a:xfrm>
            <a:off x="1471912" y="2908213"/>
            <a:ext cx="9248175" cy="3785702"/>
          </a:xfrm>
          <a:prstGeom prst="rect">
            <a:avLst/>
          </a:prstGeom>
        </p:spPr>
      </p:pic>
    </p:spTree>
    <p:extLst>
      <p:ext uri="{BB962C8B-B14F-4D97-AF65-F5344CB8AC3E}">
        <p14:creationId xmlns:p14="http://schemas.microsoft.com/office/powerpoint/2010/main" val="122177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11" name="Espace réservé du contenu 10" descr="Une image contenant texte&#10;&#10;Description générée automatiquement">
            <a:extLst>
              <a:ext uri="{FF2B5EF4-FFF2-40B4-BE49-F238E27FC236}">
                <a16:creationId xmlns:a16="http://schemas.microsoft.com/office/drawing/2014/main" id="{E29C9AFE-E05E-2544-B4AA-203B48D00BE0}"/>
              </a:ext>
            </a:extLst>
          </p:cNvPr>
          <p:cNvPicPr>
            <a:picLocks noGrp="1" noChangeAspect="1"/>
          </p:cNvPicPr>
          <p:nvPr>
            <p:ph idx="1"/>
          </p:nvPr>
        </p:nvPicPr>
        <p:blipFill>
          <a:blip r:embed="rId2"/>
          <a:stretch>
            <a:fillRect/>
          </a:stretch>
        </p:blipFill>
        <p:spPr>
          <a:xfrm>
            <a:off x="6199632" y="2239658"/>
            <a:ext cx="3470248" cy="4612891"/>
          </a:xfrm>
        </p:spPr>
      </p:pic>
      <p:pic>
        <p:nvPicPr>
          <p:cNvPr id="15" name="Image 14" descr="Une image contenant texte&#10;&#10;Description générée automatiquement">
            <a:extLst>
              <a:ext uri="{FF2B5EF4-FFF2-40B4-BE49-F238E27FC236}">
                <a16:creationId xmlns:a16="http://schemas.microsoft.com/office/drawing/2014/main" id="{292A209E-9D40-B746-9569-688EB414452A}"/>
              </a:ext>
            </a:extLst>
          </p:cNvPr>
          <p:cNvPicPr>
            <a:picLocks noChangeAspect="1"/>
          </p:cNvPicPr>
          <p:nvPr/>
        </p:nvPicPr>
        <p:blipFill>
          <a:blip r:embed="rId3"/>
          <a:stretch>
            <a:fillRect/>
          </a:stretch>
        </p:blipFill>
        <p:spPr>
          <a:xfrm>
            <a:off x="1973323" y="2232184"/>
            <a:ext cx="4389543" cy="4618342"/>
          </a:xfrm>
          <a:prstGeom prst="rect">
            <a:avLst/>
          </a:prstGeom>
        </p:spPr>
      </p:pic>
    </p:spTree>
    <p:extLst>
      <p:ext uri="{BB962C8B-B14F-4D97-AF65-F5344CB8AC3E}">
        <p14:creationId xmlns:p14="http://schemas.microsoft.com/office/powerpoint/2010/main" val="254067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5" name="Image 4" descr="Une image contenant texte&#10;&#10;Description générée automatiquement">
            <a:extLst>
              <a:ext uri="{FF2B5EF4-FFF2-40B4-BE49-F238E27FC236}">
                <a16:creationId xmlns:a16="http://schemas.microsoft.com/office/drawing/2014/main" id="{964D024E-FD37-4741-947C-9B35FD3F97AD}"/>
              </a:ext>
            </a:extLst>
          </p:cNvPr>
          <p:cNvPicPr>
            <a:picLocks noChangeAspect="1"/>
          </p:cNvPicPr>
          <p:nvPr/>
        </p:nvPicPr>
        <p:blipFill>
          <a:blip r:embed="rId2"/>
          <a:stretch>
            <a:fillRect/>
          </a:stretch>
        </p:blipFill>
        <p:spPr>
          <a:xfrm>
            <a:off x="0" y="2215748"/>
            <a:ext cx="6879158" cy="3835130"/>
          </a:xfrm>
          <a:prstGeom prst="rect">
            <a:avLst/>
          </a:prstGeom>
        </p:spPr>
      </p:pic>
      <p:pic>
        <p:nvPicPr>
          <p:cNvPr id="8" name="Image 7">
            <a:extLst>
              <a:ext uri="{FF2B5EF4-FFF2-40B4-BE49-F238E27FC236}">
                <a16:creationId xmlns:a16="http://schemas.microsoft.com/office/drawing/2014/main" id="{BD262400-FCC1-A744-9E65-465D230E2A2A}"/>
              </a:ext>
            </a:extLst>
          </p:cNvPr>
          <p:cNvPicPr>
            <a:picLocks noChangeAspect="1"/>
          </p:cNvPicPr>
          <p:nvPr/>
        </p:nvPicPr>
        <p:blipFill>
          <a:blip r:embed="rId3"/>
          <a:stretch>
            <a:fillRect/>
          </a:stretch>
        </p:blipFill>
        <p:spPr>
          <a:xfrm>
            <a:off x="6835442" y="2215748"/>
            <a:ext cx="5140656" cy="3174355"/>
          </a:xfrm>
          <a:prstGeom prst="rect">
            <a:avLst/>
          </a:prstGeom>
        </p:spPr>
      </p:pic>
    </p:spTree>
    <p:extLst>
      <p:ext uri="{BB962C8B-B14F-4D97-AF65-F5344CB8AC3E}">
        <p14:creationId xmlns:p14="http://schemas.microsoft.com/office/powerpoint/2010/main" val="3447558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BB8DB-2395-1F43-92EB-B7E69F4300E8}"/>
              </a:ext>
            </a:extLst>
          </p:cNvPr>
          <p:cNvSpPr>
            <a:spLocks noGrp="1"/>
          </p:cNvSpPr>
          <p:nvPr>
            <p:ph type="title"/>
          </p:nvPr>
        </p:nvSpPr>
        <p:spPr/>
        <p:txBody>
          <a:bodyPr>
            <a:normAutofit/>
          </a:bodyPr>
          <a:lstStyle/>
          <a:p>
            <a:r>
              <a:rPr lang="fr-FR" sz="2400" dirty="0"/>
              <a:t>Explication</a:t>
            </a:r>
          </a:p>
        </p:txBody>
      </p:sp>
      <p:sp>
        <p:nvSpPr>
          <p:cNvPr id="3" name="Espace réservé du contenu 2">
            <a:extLst>
              <a:ext uri="{FF2B5EF4-FFF2-40B4-BE49-F238E27FC236}">
                <a16:creationId xmlns:a16="http://schemas.microsoft.com/office/drawing/2014/main" id="{9F0C8E75-A1D3-754C-BFBE-2CEE871432A1}"/>
              </a:ext>
            </a:extLst>
          </p:cNvPr>
          <p:cNvSpPr>
            <a:spLocks noGrp="1"/>
          </p:cNvSpPr>
          <p:nvPr>
            <p:ph idx="1"/>
          </p:nvPr>
        </p:nvSpPr>
        <p:spPr>
          <a:xfrm>
            <a:off x="566442" y="2273862"/>
            <a:ext cx="10717254" cy="3898338"/>
          </a:xfrm>
        </p:spPr>
        <p:txBody>
          <a:bodyPr>
            <a:normAutofit/>
          </a:bodyPr>
          <a:lstStyle/>
          <a:p>
            <a:pPr marL="0" indent="0">
              <a:buNone/>
            </a:pPr>
            <a:r>
              <a:rPr lang="fr-FR" sz="1200" dirty="0"/>
              <a:t>Un fichier de configuration Kubernetes est utilisé pour créer des </a:t>
            </a:r>
            <a:r>
              <a:rPr lang="fr-FR" sz="1200" b="1" i="1" dirty="0"/>
              <a:t>objets</a:t>
            </a:r>
            <a:r>
              <a:rPr lang="fr-FR" sz="1200" dirty="0"/>
              <a:t>. Ces objets servent à différentes choses: exécuter un conteneur, surveiller un conteneur, configurer le networking …</a:t>
            </a:r>
          </a:p>
          <a:p>
            <a:pPr marL="0" indent="0">
              <a:buNone/>
            </a:pPr>
            <a:r>
              <a:rPr lang="fr-FR" sz="1200" dirty="0"/>
              <a:t>Tous les fichiers contiennent les informations suivantes: </a:t>
            </a:r>
          </a:p>
          <a:p>
            <a:pPr marL="0" indent="0">
              <a:buNone/>
            </a:pPr>
            <a:endParaRPr lang="fr-FR" sz="1200" dirty="0"/>
          </a:p>
          <a:p>
            <a:pPr marL="0" indent="0">
              <a:buNone/>
            </a:pPr>
            <a:r>
              <a:rPr lang="fr-FR" sz="1200" b="1" i="1" dirty="0" err="1"/>
              <a:t>apiVersion</a:t>
            </a:r>
            <a:r>
              <a:rPr lang="fr-FR" sz="1200" b="1" i="1" dirty="0"/>
              <a:t>:  </a:t>
            </a:r>
            <a:r>
              <a:rPr lang="fr-FR" sz="1200" dirty="0"/>
              <a:t>Définit les types d’objets que l’on peut utiliser dans le fichier. Certains objets sont disponibles dans l’</a:t>
            </a:r>
            <a:r>
              <a:rPr lang="fr-FR" sz="1200" dirty="0" err="1"/>
              <a:t>apiVersion</a:t>
            </a:r>
            <a:r>
              <a:rPr lang="fr-FR" sz="1200" dirty="0"/>
              <a:t> v1, d’autres dans </a:t>
            </a:r>
            <a:r>
              <a:rPr lang="fr-FR" sz="1200" dirty="0" err="1"/>
              <a:t>apps</a:t>
            </a:r>
            <a:r>
              <a:rPr lang="fr-FR" sz="1200" dirty="0"/>
              <a:t>/v1</a:t>
            </a:r>
          </a:p>
          <a:p>
            <a:pPr marL="0" indent="0">
              <a:buNone/>
            </a:pPr>
            <a:r>
              <a:rPr lang="fr-FR" sz="1200" b="1" i="1" dirty="0" err="1"/>
              <a:t>kind</a:t>
            </a:r>
            <a:r>
              <a:rPr lang="fr-FR" sz="1200" b="1" i="1" dirty="0"/>
              <a:t>: </a:t>
            </a:r>
            <a:r>
              <a:rPr lang="fr-FR" sz="1200" dirty="0"/>
              <a:t>Définit le type d’objet que l’on souhaite créer: Pod, Service, Volume …</a:t>
            </a:r>
          </a:p>
          <a:p>
            <a:pPr marL="0" indent="0">
              <a:buNone/>
            </a:pPr>
            <a:r>
              <a:rPr lang="fr-FR" sz="1200" b="1" i="1" dirty="0" err="1"/>
              <a:t>metadata</a:t>
            </a:r>
            <a:r>
              <a:rPr lang="fr-FR" sz="1200" b="1" i="1" dirty="0"/>
              <a:t>:  </a:t>
            </a:r>
            <a:r>
              <a:rPr lang="fr-FR" sz="1200" dirty="0"/>
              <a:t>Définit de la donnée que l’on passe à l’objet, telle que son nom, son sélecteur …</a:t>
            </a:r>
          </a:p>
          <a:p>
            <a:pPr marL="0" indent="0">
              <a:buNone/>
            </a:pPr>
            <a:r>
              <a:rPr lang="fr-FR" sz="1200" b="1" i="1" dirty="0" err="1"/>
              <a:t>spec</a:t>
            </a:r>
            <a:r>
              <a:rPr lang="fr-FR" sz="1200" b="1" i="1" dirty="0"/>
              <a:t>: </a:t>
            </a:r>
            <a:r>
              <a:rPr lang="fr-FR" sz="1200" dirty="0"/>
              <a:t>Définit plus précisément le type d’objet que l’on souhaite créer, définit les containers dans le cas d’un </a:t>
            </a:r>
            <a:r>
              <a:rPr lang="fr-FR" sz="1200" dirty="0" err="1"/>
              <a:t>pod</a:t>
            </a:r>
            <a:r>
              <a:rPr lang="fr-FR" sz="1200" dirty="0"/>
              <a:t>, le networking dans le cas d’un service, </a:t>
            </a:r>
            <a:r>
              <a:rPr lang="fr-FR" sz="1200" dirty="0" err="1"/>
              <a:t>etc</a:t>
            </a:r>
            <a:endParaRPr lang="fr-FR" sz="1200" dirty="0"/>
          </a:p>
        </p:txBody>
      </p:sp>
    </p:spTree>
    <p:extLst>
      <p:ext uri="{BB962C8B-B14F-4D97-AF65-F5344CB8AC3E}">
        <p14:creationId xmlns:p14="http://schemas.microsoft.com/office/powerpoint/2010/main" val="32025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51B91-3990-2543-A7CB-2D0E8E73AD74}"/>
              </a:ext>
            </a:extLst>
          </p:cNvPr>
          <p:cNvSpPr>
            <a:spLocks noGrp="1"/>
          </p:cNvSpPr>
          <p:nvPr>
            <p:ph type="title"/>
          </p:nvPr>
        </p:nvSpPr>
        <p:spPr/>
        <p:txBody>
          <a:bodyPr>
            <a:normAutofit/>
          </a:bodyPr>
          <a:lstStyle/>
          <a:p>
            <a:r>
              <a:rPr lang="fr-FR" sz="2400" dirty="0"/>
              <a:t>Objectif du cours</a:t>
            </a:r>
          </a:p>
        </p:txBody>
      </p:sp>
      <p:sp>
        <p:nvSpPr>
          <p:cNvPr id="3" name="Espace réservé du contenu 2">
            <a:extLst>
              <a:ext uri="{FF2B5EF4-FFF2-40B4-BE49-F238E27FC236}">
                <a16:creationId xmlns:a16="http://schemas.microsoft.com/office/drawing/2014/main" id="{0AA8EA1B-18CD-C540-98AA-AB7B360E33B1}"/>
              </a:ext>
            </a:extLst>
          </p:cNvPr>
          <p:cNvSpPr>
            <a:spLocks noGrp="1"/>
          </p:cNvSpPr>
          <p:nvPr>
            <p:ph idx="1"/>
          </p:nvPr>
        </p:nvSpPr>
        <p:spPr/>
        <p:txBody>
          <a:bodyPr>
            <a:normAutofit/>
          </a:bodyPr>
          <a:lstStyle/>
          <a:p>
            <a:pPr marL="0" indent="0">
              <a:buNone/>
            </a:pPr>
            <a:r>
              <a:rPr lang="fr-FR" sz="1600" dirty="0"/>
              <a:t>Comprendre ce qu’est Docker et comment l’utiliser</a:t>
            </a:r>
          </a:p>
          <a:p>
            <a:pPr marL="0" indent="0">
              <a:buNone/>
            </a:pPr>
            <a:r>
              <a:rPr lang="fr-FR" sz="1600" dirty="0"/>
              <a:t>Gérer une application multi containers avec docker-compose</a:t>
            </a:r>
          </a:p>
          <a:p>
            <a:pPr marL="0" indent="0">
              <a:buNone/>
            </a:pPr>
            <a:r>
              <a:rPr lang="fr-FR" sz="1600" dirty="0"/>
              <a:t>Comprendre ce qu’est Kubernetes et comment l’utiliser</a:t>
            </a:r>
          </a:p>
        </p:txBody>
      </p:sp>
    </p:spTree>
    <p:extLst>
      <p:ext uri="{BB962C8B-B14F-4D97-AF65-F5344CB8AC3E}">
        <p14:creationId xmlns:p14="http://schemas.microsoft.com/office/powerpoint/2010/main" val="133944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3C05FA6-E651-4A49-AB7F-0368C67BDD70}"/>
              </a:ext>
            </a:extLst>
          </p:cNvPr>
          <p:cNvSpPr>
            <a:spLocks noGrp="1"/>
          </p:cNvSpPr>
          <p:nvPr>
            <p:ph type="title"/>
          </p:nvPr>
        </p:nvSpPr>
        <p:spPr>
          <a:xfrm>
            <a:off x="438913" y="859536"/>
            <a:ext cx="4832802" cy="1243584"/>
          </a:xfrm>
        </p:spPr>
        <p:txBody>
          <a:bodyPr>
            <a:normAutofit/>
          </a:bodyPr>
          <a:lstStyle/>
          <a:p>
            <a:r>
              <a:rPr lang="fr-FR" sz="2400" dirty="0"/>
              <a:t>Pod</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3B4EE15-360C-8847-B4CB-23AA5AD77540}"/>
              </a:ext>
            </a:extLst>
          </p:cNvPr>
          <p:cNvSpPr>
            <a:spLocks noGrp="1"/>
          </p:cNvSpPr>
          <p:nvPr>
            <p:ph idx="1"/>
          </p:nvPr>
        </p:nvSpPr>
        <p:spPr>
          <a:xfrm>
            <a:off x="438912" y="2512611"/>
            <a:ext cx="4832803" cy="3664351"/>
          </a:xfrm>
        </p:spPr>
        <p:txBody>
          <a:bodyPr>
            <a:normAutofit lnSpcReduction="10000"/>
          </a:bodyPr>
          <a:lstStyle/>
          <a:p>
            <a:pPr marL="0" indent="0">
              <a:lnSpc>
                <a:spcPct val="100000"/>
              </a:lnSpc>
              <a:buNone/>
            </a:pPr>
            <a:r>
              <a:rPr lang="fr-FR" sz="1200" dirty="0"/>
              <a:t>Un </a:t>
            </a:r>
            <a:r>
              <a:rPr lang="fr-FR" sz="1200" b="1" i="1" dirty="0"/>
              <a:t>Pod</a:t>
            </a:r>
            <a:r>
              <a:rPr lang="fr-FR" sz="1200" dirty="0"/>
              <a:t> est l’objet basique que l’on utilise pour exécuter un ou plusieurs containers. Un </a:t>
            </a:r>
            <a:r>
              <a:rPr lang="fr-FR" sz="1200" b="1" i="1" dirty="0"/>
              <a:t>Pod</a:t>
            </a:r>
            <a:r>
              <a:rPr lang="fr-FR" sz="1200" dirty="0"/>
              <a:t> est contenu dans un </a:t>
            </a:r>
            <a:r>
              <a:rPr lang="fr-FR" sz="1200" b="1" i="1" dirty="0" err="1"/>
              <a:t>Node</a:t>
            </a:r>
            <a:r>
              <a:rPr lang="fr-FR" sz="1200" dirty="0"/>
              <a:t> Kubernetes.</a:t>
            </a:r>
          </a:p>
          <a:p>
            <a:pPr marL="0" indent="0">
              <a:lnSpc>
                <a:spcPct val="100000"/>
              </a:lnSpc>
              <a:buNone/>
            </a:pPr>
            <a:br>
              <a:rPr lang="fr-FR" sz="1200" dirty="0"/>
            </a:br>
            <a:br>
              <a:rPr lang="fr-FR" sz="1200" dirty="0"/>
            </a:br>
            <a:r>
              <a:rPr lang="fr-FR" sz="1200" dirty="0"/>
              <a:t>On ne peut pas déployer uniquement un container avec Kubernetes : Un container doit toujours être contenu par un </a:t>
            </a:r>
            <a:r>
              <a:rPr lang="fr-FR" sz="1200" b="1" i="1" dirty="0"/>
              <a:t>Pod</a:t>
            </a:r>
            <a:r>
              <a:rPr lang="fr-FR" sz="1200" dirty="0"/>
              <a:t> pour être exécuté.</a:t>
            </a:r>
          </a:p>
          <a:p>
            <a:pPr marL="0" indent="0">
              <a:lnSpc>
                <a:spcPct val="100000"/>
              </a:lnSpc>
              <a:buNone/>
            </a:pPr>
            <a:endParaRPr lang="fr-FR" sz="1200" dirty="0"/>
          </a:p>
          <a:p>
            <a:pPr marL="0" indent="0">
              <a:lnSpc>
                <a:spcPct val="100000"/>
              </a:lnSpc>
              <a:buNone/>
            </a:pPr>
            <a:r>
              <a:rPr lang="fr-FR" sz="1200" dirty="0"/>
              <a:t>Le but d'un </a:t>
            </a:r>
            <a:r>
              <a:rPr lang="fr-FR" sz="1200" b="1" i="1" dirty="0"/>
              <a:t>Pod</a:t>
            </a:r>
            <a:r>
              <a:rPr lang="fr-FR" sz="1200" dirty="0"/>
              <a:t> est de permettre ce regroupement de containers avec un objectif très similaire ou des containers qui doivent absolument être déployés ensemble et doivent fonctionner ensemble.</a:t>
            </a:r>
          </a:p>
          <a:p>
            <a:pPr marL="0" indent="0">
              <a:lnSpc>
                <a:spcPct val="100000"/>
              </a:lnSpc>
              <a:buNone/>
            </a:pPr>
            <a:br>
              <a:rPr lang="fr-FR" sz="1200" dirty="0"/>
            </a:br>
            <a:br>
              <a:rPr lang="fr-FR" sz="1200" dirty="0"/>
            </a:br>
            <a:r>
              <a:rPr lang="fr-FR" sz="1200" dirty="0"/>
              <a:t>Dans le cas de notre application, nous utiliserons uniquement un container par </a:t>
            </a:r>
            <a:r>
              <a:rPr lang="fr-FR" sz="1200" b="1" i="1" dirty="0"/>
              <a:t>Pod</a:t>
            </a:r>
            <a:r>
              <a:rPr lang="fr-FR" sz="1200" dirty="0"/>
              <a:t> car nous n’avons pas ce besoin de regroupement de containers</a:t>
            </a:r>
          </a:p>
        </p:txBody>
      </p:sp>
      <p:pic>
        <p:nvPicPr>
          <p:cNvPr id="9" name="Image 8">
            <a:extLst>
              <a:ext uri="{FF2B5EF4-FFF2-40B4-BE49-F238E27FC236}">
                <a16:creationId xmlns:a16="http://schemas.microsoft.com/office/drawing/2014/main" id="{164765F4-2CC3-1D46-898D-FFA2F06E43C7}"/>
              </a:ext>
            </a:extLst>
          </p:cNvPr>
          <p:cNvPicPr>
            <a:picLocks noChangeAspect="1"/>
          </p:cNvPicPr>
          <p:nvPr/>
        </p:nvPicPr>
        <p:blipFill>
          <a:blip r:embed="rId2"/>
          <a:stretch>
            <a:fillRect/>
          </a:stretch>
        </p:blipFill>
        <p:spPr>
          <a:xfrm>
            <a:off x="7258979" y="493537"/>
            <a:ext cx="3472405" cy="2743200"/>
          </a:xfrm>
          <a:prstGeom prst="rect">
            <a:avLst/>
          </a:prstGeom>
        </p:spPr>
      </p:pic>
      <p:pic>
        <p:nvPicPr>
          <p:cNvPr id="11" name="Image 10">
            <a:extLst>
              <a:ext uri="{FF2B5EF4-FFF2-40B4-BE49-F238E27FC236}">
                <a16:creationId xmlns:a16="http://schemas.microsoft.com/office/drawing/2014/main" id="{D18196E6-22CB-5B47-A100-D3492C39645A}"/>
              </a:ext>
            </a:extLst>
          </p:cNvPr>
          <p:cNvPicPr>
            <a:picLocks noChangeAspect="1"/>
          </p:cNvPicPr>
          <p:nvPr/>
        </p:nvPicPr>
        <p:blipFill>
          <a:blip r:embed="rId3"/>
          <a:stretch>
            <a:fillRect/>
          </a:stretch>
        </p:blipFill>
        <p:spPr>
          <a:xfrm>
            <a:off x="6534913" y="3429000"/>
            <a:ext cx="4920538" cy="2743200"/>
          </a:xfrm>
          <a:prstGeom prst="rect">
            <a:avLst/>
          </a:prstGeom>
        </p:spPr>
      </p:pic>
    </p:spTree>
    <p:extLst>
      <p:ext uri="{BB962C8B-B14F-4D97-AF65-F5344CB8AC3E}">
        <p14:creationId xmlns:p14="http://schemas.microsoft.com/office/powerpoint/2010/main" val="308157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8FCDC32-696C-3545-A690-660901A243B5}"/>
              </a:ext>
            </a:extLst>
          </p:cNvPr>
          <p:cNvSpPr>
            <a:spLocks noGrp="1"/>
          </p:cNvSpPr>
          <p:nvPr>
            <p:ph type="title"/>
          </p:nvPr>
        </p:nvSpPr>
        <p:spPr>
          <a:xfrm>
            <a:off x="371094" y="1161288"/>
            <a:ext cx="3438144" cy="1124712"/>
          </a:xfrm>
        </p:spPr>
        <p:txBody>
          <a:bodyPr anchor="b">
            <a:normAutofit/>
          </a:bodyPr>
          <a:lstStyle/>
          <a:p>
            <a:r>
              <a:rPr lang="fr-FR" sz="2800" dirty="0"/>
              <a:t>Service</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F4B473A-8F40-DC4D-B925-189B19BD8111}"/>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900" dirty="0"/>
              <a:t>Un </a:t>
            </a:r>
            <a:r>
              <a:rPr lang="fr-FR" sz="900" b="1" i="1" dirty="0"/>
              <a:t>service</a:t>
            </a:r>
            <a:r>
              <a:rPr lang="fr-FR" sz="900" dirty="0"/>
              <a:t> Kubernetes est utilisé pour mettre en place le networking ( mappage réseau) dans un cluster Kubernetes.</a:t>
            </a:r>
            <a:br>
              <a:rPr lang="fr-FR" sz="900" dirty="0"/>
            </a:br>
            <a:r>
              <a:rPr lang="fr-FR" sz="900" dirty="0"/>
              <a:t>Il existe plusieurs type de service, les plus utilisées étant: </a:t>
            </a:r>
          </a:p>
          <a:p>
            <a:pPr marL="0" indent="0">
              <a:lnSpc>
                <a:spcPct val="100000"/>
              </a:lnSpc>
              <a:buNone/>
            </a:pPr>
            <a:endParaRPr lang="fr-FR" sz="900" dirty="0"/>
          </a:p>
          <a:p>
            <a:pPr>
              <a:lnSpc>
                <a:spcPct val="100000"/>
              </a:lnSpc>
            </a:pPr>
            <a:r>
              <a:rPr lang="fr-FR" sz="900" b="1" i="1" dirty="0" err="1"/>
              <a:t>ClusterIP</a:t>
            </a:r>
            <a:r>
              <a:rPr lang="fr-FR" sz="900" dirty="0"/>
              <a:t>: Expose un Pod aux autres objets du cluster</a:t>
            </a:r>
          </a:p>
          <a:p>
            <a:pPr>
              <a:lnSpc>
                <a:spcPct val="100000"/>
              </a:lnSpc>
            </a:pPr>
            <a:r>
              <a:rPr lang="fr-FR" sz="900" b="1" i="1" dirty="0" err="1"/>
              <a:t>NodePort</a:t>
            </a:r>
            <a:r>
              <a:rPr lang="fr-FR" sz="900" dirty="0"/>
              <a:t>: Expose un Pod au monde extérieur ( recommandé uniquement pour la phase de développement ! )</a:t>
            </a:r>
          </a:p>
          <a:p>
            <a:pPr>
              <a:lnSpc>
                <a:spcPct val="100000"/>
              </a:lnSpc>
            </a:pPr>
            <a:r>
              <a:rPr lang="fr-FR" sz="900" b="1" i="1" dirty="0" err="1"/>
              <a:t>LoadBalancer</a:t>
            </a:r>
            <a:r>
              <a:rPr lang="fr-FR" sz="900" b="1" i="1" dirty="0"/>
              <a:t>: </a:t>
            </a:r>
            <a:r>
              <a:rPr lang="fr-FR" sz="900" dirty="0"/>
              <a:t>Ancienne façon de diriger le trafic réseau au sein du Cluster</a:t>
            </a:r>
            <a:endParaRPr lang="fr-FR" sz="900" b="1" i="1" dirty="0"/>
          </a:p>
          <a:p>
            <a:pPr>
              <a:lnSpc>
                <a:spcPct val="100000"/>
              </a:lnSpc>
            </a:pPr>
            <a:r>
              <a:rPr lang="fr-FR" sz="900" b="1" i="1" dirty="0" err="1"/>
              <a:t>Ingress</a:t>
            </a:r>
            <a:r>
              <a:rPr lang="fr-FR" sz="900" b="1" i="1" dirty="0"/>
              <a:t>: </a:t>
            </a:r>
            <a:r>
              <a:rPr lang="fr-FR" sz="900" dirty="0"/>
              <a:t>Expose un ensemble de service au monde extérieur</a:t>
            </a:r>
            <a:endParaRPr lang="fr-FR" sz="900" b="1" i="1" dirty="0"/>
          </a:p>
        </p:txBody>
      </p:sp>
      <p:pic>
        <p:nvPicPr>
          <p:cNvPr id="5" name="Image 4">
            <a:extLst>
              <a:ext uri="{FF2B5EF4-FFF2-40B4-BE49-F238E27FC236}">
                <a16:creationId xmlns:a16="http://schemas.microsoft.com/office/drawing/2014/main" id="{24A9A3FE-B4C9-334A-A18B-8E6A38834B86}"/>
              </a:ext>
            </a:extLst>
          </p:cNvPr>
          <p:cNvPicPr>
            <a:picLocks noChangeAspect="1"/>
          </p:cNvPicPr>
          <p:nvPr/>
        </p:nvPicPr>
        <p:blipFill>
          <a:blip r:embed="rId2"/>
          <a:stretch>
            <a:fillRect/>
          </a:stretch>
        </p:blipFill>
        <p:spPr>
          <a:xfrm>
            <a:off x="4898967" y="1744483"/>
            <a:ext cx="6921940" cy="3478275"/>
          </a:xfrm>
          <a:prstGeom prst="rect">
            <a:avLst/>
          </a:prstGeom>
        </p:spPr>
      </p:pic>
    </p:spTree>
    <p:extLst>
      <p:ext uri="{BB962C8B-B14F-4D97-AF65-F5344CB8AC3E}">
        <p14:creationId xmlns:p14="http://schemas.microsoft.com/office/powerpoint/2010/main" val="278863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2257CE-3AEB-014D-9146-778879210E5E}"/>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err="1"/>
              <a:t>Récapitulatif</a:t>
            </a:r>
            <a:endParaRPr lang="en-US" sz="2400" dirty="0"/>
          </a:p>
        </p:txBody>
      </p:sp>
      <p:sp useBgFill="1">
        <p:nvSpPr>
          <p:cNvPr id="18"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descr="Une image contenant texte&#10;&#10;Description générée automatiquement">
            <a:extLst>
              <a:ext uri="{FF2B5EF4-FFF2-40B4-BE49-F238E27FC236}">
                <a16:creationId xmlns:a16="http://schemas.microsoft.com/office/drawing/2014/main" id="{38FF8693-8F7A-5142-9A43-906143B14D55}"/>
              </a:ext>
            </a:extLst>
          </p:cNvPr>
          <p:cNvPicPr>
            <a:picLocks noChangeAspect="1"/>
          </p:cNvPicPr>
          <p:nvPr/>
        </p:nvPicPr>
        <p:blipFill>
          <a:blip r:embed="rId2"/>
          <a:stretch>
            <a:fillRect/>
          </a:stretch>
        </p:blipFill>
        <p:spPr>
          <a:xfrm>
            <a:off x="112890" y="1373225"/>
            <a:ext cx="6513448" cy="4836234"/>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3893B55C-1F4D-2B41-B307-09BDF679FB7E}"/>
              </a:ext>
            </a:extLst>
          </p:cNvPr>
          <p:cNvPicPr>
            <a:picLocks noChangeAspect="1"/>
          </p:cNvPicPr>
          <p:nvPr/>
        </p:nvPicPr>
        <p:blipFill>
          <a:blip r:embed="rId3"/>
          <a:stretch>
            <a:fillRect/>
          </a:stretch>
        </p:blipFill>
        <p:spPr>
          <a:xfrm>
            <a:off x="6415239" y="1373225"/>
            <a:ext cx="5617210" cy="4830800"/>
          </a:xfrm>
          <a:prstGeom prst="rect">
            <a:avLst/>
          </a:prstGeom>
        </p:spPr>
      </p:pic>
    </p:spTree>
    <p:extLst>
      <p:ext uri="{BB962C8B-B14F-4D97-AF65-F5344CB8AC3E}">
        <p14:creationId xmlns:p14="http://schemas.microsoft.com/office/powerpoint/2010/main" val="1897397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2E175-DA71-7F4D-A87F-DAE61D41FD37}"/>
              </a:ext>
            </a:extLst>
          </p:cNvPr>
          <p:cNvSpPr>
            <a:spLocks noGrp="1"/>
          </p:cNvSpPr>
          <p:nvPr>
            <p:ph type="title"/>
          </p:nvPr>
        </p:nvSpPr>
        <p:spPr/>
        <p:txBody>
          <a:bodyPr>
            <a:normAutofit/>
          </a:bodyPr>
          <a:lstStyle/>
          <a:p>
            <a:r>
              <a:rPr lang="fr-FR" sz="2400" dirty="0"/>
              <a:t>Impératif vs Déclaratif</a:t>
            </a:r>
          </a:p>
        </p:txBody>
      </p:sp>
      <p:sp>
        <p:nvSpPr>
          <p:cNvPr id="3" name="Espace réservé du contenu 2">
            <a:extLst>
              <a:ext uri="{FF2B5EF4-FFF2-40B4-BE49-F238E27FC236}">
                <a16:creationId xmlns:a16="http://schemas.microsoft.com/office/drawing/2014/main" id="{20FD2D3D-89A9-1F44-9B8B-E1CDEDE40F80}"/>
              </a:ext>
            </a:extLst>
          </p:cNvPr>
          <p:cNvSpPr>
            <a:spLocks noGrp="1"/>
          </p:cNvSpPr>
          <p:nvPr>
            <p:ph idx="1"/>
          </p:nvPr>
        </p:nvSpPr>
        <p:spPr>
          <a:xfrm>
            <a:off x="606903" y="2338598"/>
            <a:ext cx="10676793" cy="3833602"/>
          </a:xfrm>
        </p:spPr>
        <p:txBody>
          <a:bodyPr>
            <a:normAutofit/>
          </a:bodyPr>
          <a:lstStyle/>
          <a:p>
            <a:pPr marL="0" indent="0">
              <a:buNone/>
            </a:pPr>
            <a:r>
              <a:rPr lang="fr-FR" sz="1200" dirty="0"/>
              <a:t>Il y’a deux façons de créer et gérer un cluster Kubernetes:</a:t>
            </a:r>
          </a:p>
          <a:p>
            <a:pPr marL="0" indent="0">
              <a:buNone/>
            </a:pPr>
            <a:endParaRPr lang="fr-FR" sz="1200" dirty="0"/>
          </a:p>
          <a:p>
            <a:pPr marL="0" indent="0">
              <a:buNone/>
            </a:pPr>
            <a:r>
              <a:rPr lang="fr-FR" sz="1200" b="1" i="1" dirty="0"/>
              <a:t>Déclarative</a:t>
            </a:r>
            <a:r>
              <a:rPr lang="fr-FR" sz="1200" dirty="0"/>
              <a:t>: On spécifie via des </a:t>
            </a:r>
            <a:r>
              <a:rPr lang="fr-FR" sz="1200" b="1" dirty="0"/>
              <a:t>fichiers</a:t>
            </a:r>
            <a:r>
              <a:rPr lang="fr-FR" sz="1200" dirty="0"/>
              <a:t> de configuration à quoi notre Cluster doit ressembler</a:t>
            </a:r>
          </a:p>
          <a:p>
            <a:pPr marL="0" indent="0">
              <a:buNone/>
            </a:pPr>
            <a:r>
              <a:rPr lang="fr-FR" sz="1200" b="1" i="1" dirty="0"/>
              <a:t>Impérative</a:t>
            </a:r>
            <a:r>
              <a:rPr lang="fr-FR" sz="1200" dirty="0"/>
              <a:t>: On spécifie via des </a:t>
            </a:r>
            <a:r>
              <a:rPr lang="fr-FR" sz="1200" b="1" dirty="0"/>
              <a:t>commandes</a:t>
            </a:r>
            <a:r>
              <a:rPr lang="fr-FR" sz="1200" dirty="0"/>
              <a:t> à quoi notre Cluster doit ressembler</a:t>
            </a:r>
          </a:p>
          <a:p>
            <a:pPr marL="0" indent="0">
              <a:buNone/>
            </a:pPr>
            <a:endParaRPr lang="fr-FR" sz="1200" dirty="0"/>
          </a:p>
          <a:p>
            <a:pPr marL="0" indent="0">
              <a:buNone/>
            </a:pPr>
            <a:r>
              <a:rPr lang="fr-FR" sz="1200" dirty="0"/>
              <a:t>Avec l’approche impérative, il faut vérifier manuellement l’état de son cluster, et le mettre à jour manuellement pour atteindre l’état désiré.</a:t>
            </a:r>
          </a:p>
          <a:p>
            <a:pPr marL="0" indent="0">
              <a:buNone/>
            </a:pPr>
            <a:r>
              <a:rPr lang="fr-FR" sz="1200" dirty="0"/>
              <a:t>Avec l’approche déclarative, nous sommes assurés que l’état du cluster sera toujours similaire à celui décrit et demandé dans les fichiers de configuration. Nous n’avons pas à se soucier de vérifier constamment l’état du cluster pour le mettre à jour manuellement. </a:t>
            </a:r>
            <a:br>
              <a:rPr lang="fr-FR" sz="1200" dirty="0"/>
            </a:br>
            <a:r>
              <a:rPr lang="fr-FR" sz="1200" dirty="0"/>
              <a:t>Chaque modification sur le fichier de configuration entrainera une mise à jour du cluster pour atteindre l’état spécifié.</a:t>
            </a:r>
            <a:br>
              <a:rPr lang="fr-FR" sz="1200" dirty="0"/>
            </a:br>
            <a:br>
              <a:rPr lang="fr-FR" sz="1200" dirty="0"/>
            </a:br>
            <a:br>
              <a:rPr lang="fr-FR" sz="1200" dirty="0"/>
            </a:br>
            <a:r>
              <a:rPr lang="fr-FR" sz="1200" dirty="0"/>
              <a:t>L’approche déclarative est donc l’approche recommandée</a:t>
            </a:r>
          </a:p>
        </p:txBody>
      </p:sp>
    </p:spTree>
    <p:extLst>
      <p:ext uri="{BB962C8B-B14F-4D97-AF65-F5344CB8AC3E}">
        <p14:creationId xmlns:p14="http://schemas.microsoft.com/office/powerpoint/2010/main" val="1218315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92C9B5-559E-B344-B4B0-F85365EEAB79}"/>
              </a:ext>
            </a:extLst>
          </p:cNvPr>
          <p:cNvSpPr>
            <a:spLocks noGrp="1"/>
          </p:cNvSpPr>
          <p:nvPr>
            <p:ph type="title"/>
          </p:nvPr>
        </p:nvSpPr>
        <p:spPr/>
        <p:txBody>
          <a:bodyPr>
            <a:normAutofit/>
          </a:bodyPr>
          <a:lstStyle/>
          <a:p>
            <a:r>
              <a:rPr lang="fr-FR" sz="2400" dirty="0"/>
              <a:t>Limitations des Pod</a:t>
            </a:r>
          </a:p>
        </p:txBody>
      </p:sp>
      <p:sp>
        <p:nvSpPr>
          <p:cNvPr id="3" name="Espace réservé du contenu 2">
            <a:extLst>
              <a:ext uri="{FF2B5EF4-FFF2-40B4-BE49-F238E27FC236}">
                <a16:creationId xmlns:a16="http://schemas.microsoft.com/office/drawing/2014/main" id="{433A7939-CB46-B64A-A6A2-3E5A1C7B0B0A}"/>
              </a:ext>
            </a:extLst>
          </p:cNvPr>
          <p:cNvSpPr>
            <a:spLocks noGrp="1"/>
          </p:cNvSpPr>
          <p:nvPr>
            <p:ph idx="1"/>
          </p:nvPr>
        </p:nvSpPr>
        <p:spPr>
          <a:xfrm>
            <a:off x="598811" y="2322414"/>
            <a:ext cx="10684885" cy="3849786"/>
          </a:xfrm>
        </p:spPr>
        <p:txBody>
          <a:bodyPr>
            <a:normAutofit/>
          </a:bodyPr>
          <a:lstStyle/>
          <a:p>
            <a:r>
              <a:rPr lang="fr-FR" sz="1200" dirty="0"/>
              <a:t>Créer un objet de type Pod pour gérer un container contient certaines limites.</a:t>
            </a:r>
          </a:p>
          <a:p>
            <a:r>
              <a:rPr lang="fr-FR" sz="1200" dirty="0"/>
              <a:t>En effet, dans le cas ou l’on souhaite modifier le fichier de configuration du Pod, certaines propriétés ne peuvent pas être modifiés, telles que le port exposé au sein du container, le nombre de containers ou le nom du Pod</a:t>
            </a:r>
          </a:p>
          <a:p>
            <a:r>
              <a:rPr lang="fr-FR" sz="1200" dirty="0"/>
              <a:t>Il faut donc supprimer manuellement le Pod et en créer un nouveau</a:t>
            </a:r>
          </a:p>
          <a:p>
            <a:r>
              <a:rPr lang="fr-FR" sz="1200" dirty="0"/>
              <a:t>De plus, si l’on souhaite que notre cluster contiennent plusieurs Pod de notre container client, il faut pour cela créer autant de fichier de configuration que de Pod attendus </a:t>
            </a:r>
          </a:p>
          <a:p>
            <a:endParaRPr lang="fr-FR" sz="1200" dirty="0"/>
          </a:p>
          <a:p>
            <a:pPr marL="0" indent="0">
              <a:buNone/>
            </a:pPr>
            <a:r>
              <a:rPr lang="fr-FR" sz="1200" dirty="0"/>
              <a:t>C’est pour cela qu’on utilise plutôt des objets </a:t>
            </a:r>
            <a:r>
              <a:rPr lang="fr-FR" sz="1200" b="1" i="1" dirty="0"/>
              <a:t>Deployment</a:t>
            </a:r>
            <a:r>
              <a:rPr lang="fr-FR" sz="1200" dirty="0"/>
              <a:t> pour gérer des Pod dans un cluster Kubernetes</a:t>
            </a:r>
          </a:p>
        </p:txBody>
      </p:sp>
    </p:spTree>
    <p:extLst>
      <p:ext uri="{BB962C8B-B14F-4D97-AF65-F5344CB8AC3E}">
        <p14:creationId xmlns:p14="http://schemas.microsoft.com/office/powerpoint/2010/main" val="2974788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78E9E-7ECB-6C45-AC46-C6739785B0EB}"/>
              </a:ext>
            </a:extLst>
          </p:cNvPr>
          <p:cNvSpPr>
            <a:spLocks noGrp="1"/>
          </p:cNvSpPr>
          <p:nvPr>
            <p:ph type="title"/>
          </p:nvPr>
        </p:nvSpPr>
        <p:spPr/>
        <p:txBody>
          <a:bodyPr>
            <a:normAutofit/>
          </a:bodyPr>
          <a:lstStyle/>
          <a:p>
            <a:r>
              <a:rPr lang="fr-FR" sz="2400" dirty="0"/>
              <a:t>Deployment</a:t>
            </a:r>
          </a:p>
        </p:txBody>
      </p:sp>
      <p:sp>
        <p:nvSpPr>
          <p:cNvPr id="3" name="Espace réservé du contenu 2">
            <a:extLst>
              <a:ext uri="{FF2B5EF4-FFF2-40B4-BE49-F238E27FC236}">
                <a16:creationId xmlns:a16="http://schemas.microsoft.com/office/drawing/2014/main" id="{B3BCAD78-AC61-034E-98A5-B8EA07EA10E0}"/>
              </a:ext>
            </a:extLst>
          </p:cNvPr>
          <p:cNvSpPr>
            <a:spLocks noGrp="1"/>
          </p:cNvSpPr>
          <p:nvPr>
            <p:ph idx="1"/>
          </p:nvPr>
        </p:nvSpPr>
        <p:spPr>
          <a:xfrm>
            <a:off x="574535" y="2249586"/>
            <a:ext cx="10709161" cy="3922614"/>
          </a:xfrm>
        </p:spPr>
        <p:txBody>
          <a:bodyPr>
            <a:normAutofit/>
          </a:bodyPr>
          <a:lstStyle/>
          <a:p>
            <a:pPr marL="0" indent="0">
              <a:buNone/>
            </a:pPr>
            <a:r>
              <a:rPr lang="fr-FR" sz="1200" dirty="0"/>
              <a:t>Le rôle d’un </a:t>
            </a:r>
            <a:r>
              <a:rPr lang="fr-FR" sz="1200" b="1" i="1" dirty="0"/>
              <a:t>Deployment</a:t>
            </a:r>
            <a:r>
              <a:rPr lang="fr-FR" sz="1200" dirty="0"/>
              <a:t> est de maintenir un ensemble de </a:t>
            </a:r>
            <a:r>
              <a:rPr lang="fr-FR" sz="1200" dirty="0" err="1"/>
              <a:t>Pods</a:t>
            </a:r>
            <a:r>
              <a:rPr lang="fr-FR" sz="1200" dirty="0"/>
              <a:t> identiques, en s’assurant qu’ils aient la bonne configuration et que le bon nombre de </a:t>
            </a:r>
            <a:r>
              <a:rPr lang="fr-FR" sz="1200" dirty="0" err="1"/>
              <a:t>Pods</a:t>
            </a:r>
            <a:r>
              <a:rPr lang="fr-FR" sz="1200" dirty="0"/>
              <a:t> soit présent au sein du Cluster</a:t>
            </a:r>
          </a:p>
          <a:p>
            <a:endParaRPr lang="fr-FR" sz="1200" dirty="0"/>
          </a:p>
          <a:p>
            <a:endParaRPr lang="fr-FR" sz="1200" dirty="0"/>
          </a:p>
        </p:txBody>
      </p:sp>
      <p:pic>
        <p:nvPicPr>
          <p:cNvPr id="6" name="Image 5">
            <a:extLst>
              <a:ext uri="{FF2B5EF4-FFF2-40B4-BE49-F238E27FC236}">
                <a16:creationId xmlns:a16="http://schemas.microsoft.com/office/drawing/2014/main" id="{DA2B51AC-1AD6-1A48-A63D-E9BCBF9726E0}"/>
              </a:ext>
            </a:extLst>
          </p:cNvPr>
          <p:cNvPicPr>
            <a:picLocks noChangeAspect="1"/>
          </p:cNvPicPr>
          <p:nvPr/>
        </p:nvPicPr>
        <p:blipFill>
          <a:blip r:embed="rId2"/>
          <a:stretch>
            <a:fillRect/>
          </a:stretch>
        </p:blipFill>
        <p:spPr>
          <a:xfrm>
            <a:off x="574535" y="2921120"/>
            <a:ext cx="4821330" cy="3478775"/>
          </a:xfrm>
          <a:prstGeom prst="rect">
            <a:avLst/>
          </a:prstGeom>
        </p:spPr>
      </p:pic>
      <p:pic>
        <p:nvPicPr>
          <p:cNvPr id="8" name="Image 7">
            <a:extLst>
              <a:ext uri="{FF2B5EF4-FFF2-40B4-BE49-F238E27FC236}">
                <a16:creationId xmlns:a16="http://schemas.microsoft.com/office/drawing/2014/main" id="{25C16E1D-5CC1-0C4D-A092-0B9270AD110C}"/>
              </a:ext>
            </a:extLst>
          </p:cNvPr>
          <p:cNvPicPr>
            <a:picLocks noChangeAspect="1"/>
          </p:cNvPicPr>
          <p:nvPr/>
        </p:nvPicPr>
        <p:blipFill>
          <a:blip r:embed="rId3"/>
          <a:stretch>
            <a:fillRect/>
          </a:stretch>
        </p:blipFill>
        <p:spPr>
          <a:xfrm>
            <a:off x="5933699" y="3002601"/>
            <a:ext cx="5683766" cy="2841883"/>
          </a:xfrm>
          <a:prstGeom prst="rect">
            <a:avLst/>
          </a:prstGeom>
        </p:spPr>
      </p:pic>
    </p:spTree>
    <p:extLst>
      <p:ext uri="{BB962C8B-B14F-4D97-AF65-F5344CB8AC3E}">
        <p14:creationId xmlns:p14="http://schemas.microsoft.com/office/powerpoint/2010/main" val="916745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F78814E-F37E-9E45-8D12-17B0909FD23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a:t>client-</a:t>
            </a:r>
            <a:r>
              <a:rPr lang="en-US" sz="2400" dirty="0" err="1"/>
              <a:t>deployment.yaml</a:t>
            </a:r>
            <a:endParaRPr lang="en-US" sz="2400" dirty="0"/>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90B0DEBE-C728-C445-856D-4CF0B4C6835B}"/>
              </a:ext>
            </a:extLst>
          </p:cNvPr>
          <p:cNvPicPr>
            <a:picLocks noGrp="1" noChangeAspect="1"/>
          </p:cNvPicPr>
          <p:nvPr>
            <p:ph idx="1"/>
          </p:nvPr>
        </p:nvPicPr>
        <p:blipFill>
          <a:blip r:embed="rId3"/>
          <a:stretch>
            <a:fillRect/>
          </a:stretch>
        </p:blipFill>
        <p:spPr>
          <a:xfrm>
            <a:off x="5204512" y="782669"/>
            <a:ext cx="6965256" cy="5328419"/>
          </a:xfrm>
          <a:prstGeom prst="rect">
            <a:avLst/>
          </a:prstGeom>
        </p:spPr>
      </p:pic>
    </p:spTree>
    <p:extLst>
      <p:ext uri="{BB962C8B-B14F-4D97-AF65-F5344CB8AC3E}">
        <p14:creationId xmlns:p14="http://schemas.microsoft.com/office/powerpoint/2010/main" val="1248627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77705-54C8-D748-B964-EDE196F1D543}"/>
              </a:ext>
            </a:extLst>
          </p:cNvPr>
          <p:cNvSpPr>
            <a:spLocks noGrp="1"/>
          </p:cNvSpPr>
          <p:nvPr>
            <p:ph type="title"/>
          </p:nvPr>
        </p:nvSpPr>
        <p:spPr/>
        <p:txBody>
          <a:bodyPr>
            <a:normAutofit/>
          </a:bodyPr>
          <a:lstStyle/>
          <a:p>
            <a:r>
              <a:rPr lang="fr-FR" sz="2400" dirty="0"/>
              <a:t>Appliquer un Deployment</a:t>
            </a:r>
          </a:p>
        </p:txBody>
      </p:sp>
      <p:pic>
        <p:nvPicPr>
          <p:cNvPr id="5" name="Espace réservé du contenu 4" descr="Une image contenant texte&#10;&#10;Description générée automatiquement">
            <a:extLst>
              <a:ext uri="{FF2B5EF4-FFF2-40B4-BE49-F238E27FC236}">
                <a16:creationId xmlns:a16="http://schemas.microsoft.com/office/drawing/2014/main" id="{D02CC6A7-A68E-4C40-AB0F-8769A70220C9}"/>
              </a:ext>
            </a:extLst>
          </p:cNvPr>
          <p:cNvPicPr>
            <a:picLocks noGrp="1" noChangeAspect="1"/>
          </p:cNvPicPr>
          <p:nvPr>
            <p:ph idx="1"/>
          </p:nvPr>
        </p:nvPicPr>
        <p:blipFill>
          <a:blip r:embed="rId2"/>
          <a:stretch>
            <a:fillRect/>
          </a:stretch>
        </p:blipFill>
        <p:spPr>
          <a:xfrm>
            <a:off x="0" y="2748445"/>
            <a:ext cx="6935349" cy="2943828"/>
          </a:xfrm>
        </p:spPr>
      </p:pic>
      <p:pic>
        <p:nvPicPr>
          <p:cNvPr id="7" name="Image 6">
            <a:extLst>
              <a:ext uri="{FF2B5EF4-FFF2-40B4-BE49-F238E27FC236}">
                <a16:creationId xmlns:a16="http://schemas.microsoft.com/office/drawing/2014/main" id="{E2E9C116-AF4B-3149-A432-B976783355F3}"/>
              </a:ext>
            </a:extLst>
          </p:cNvPr>
          <p:cNvPicPr>
            <a:picLocks noChangeAspect="1"/>
          </p:cNvPicPr>
          <p:nvPr/>
        </p:nvPicPr>
        <p:blipFill>
          <a:blip r:embed="rId3"/>
          <a:stretch>
            <a:fillRect/>
          </a:stretch>
        </p:blipFill>
        <p:spPr>
          <a:xfrm>
            <a:off x="6972021" y="2748445"/>
            <a:ext cx="5219979" cy="3135236"/>
          </a:xfrm>
          <a:prstGeom prst="rect">
            <a:avLst/>
          </a:prstGeom>
        </p:spPr>
      </p:pic>
    </p:spTree>
    <p:extLst>
      <p:ext uri="{BB962C8B-B14F-4D97-AF65-F5344CB8AC3E}">
        <p14:creationId xmlns:p14="http://schemas.microsoft.com/office/powerpoint/2010/main" val="3032799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1A09BE-6D3E-4F4B-A2B9-26A397F7E8E1}"/>
              </a:ext>
            </a:extLst>
          </p:cNvPr>
          <p:cNvSpPr>
            <a:spLocks noGrp="1"/>
          </p:cNvSpPr>
          <p:nvPr>
            <p:ph type="title"/>
          </p:nvPr>
        </p:nvSpPr>
        <p:spPr/>
        <p:txBody>
          <a:bodyPr>
            <a:normAutofit/>
          </a:bodyPr>
          <a:lstStyle/>
          <a:p>
            <a:r>
              <a:rPr lang="fr-FR" sz="2400" dirty="0"/>
              <a:t>Self </a:t>
            </a:r>
            <a:r>
              <a:rPr lang="fr-FR" sz="2400" dirty="0" err="1"/>
              <a:t>heal</a:t>
            </a:r>
            <a:endParaRPr lang="fr-FR" sz="2400" dirty="0"/>
          </a:p>
        </p:txBody>
      </p:sp>
      <p:sp>
        <p:nvSpPr>
          <p:cNvPr id="3" name="Espace réservé du contenu 2">
            <a:extLst>
              <a:ext uri="{FF2B5EF4-FFF2-40B4-BE49-F238E27FC236}">
                <a16:creationId xmlns:a16="http://schemas.microsoft.com/office/drawing/2014/main" id="{C596D61D-A583-914A-8D46-2C7DD5D8E3D5}"/>
              </a:ext>
            </a:extLst>
          </p:cNvPr>
          <p:cNvSpPr>
            <a:spLocks noGrp="1"/>
          </p:cNvSpPr>
          <p:nvPr>
            <p:ph idx="1"/>
          </p:nvPr>
        </p:nvSpPr>
        <p:spPr>
          <a:xfrm>
            <a:off x="542166" y="2427611"/>
            <a:ext cx="10741530" cy="3744589"/>
          </a:xfrm>
        </p:spPr>
        <p:txBody>
          <a:bodyPr/>
          <a:lstStyle/>
          <a:p>
            <a:endParaRPr lang="fr-FR" dirty="0"/>
          </a:p>
        </p:txBody>
      </p:sp>
    </p:spTree>
    <p:extLst>
      <p:ext uri="{BB962C8B-B14F-4D97-AF65-F5344CB8AC3E}">
        <p14:creationId xmlns:p14="http://schemas.microsoft.com/office/powerpoint/2010/main" val="2546812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B3453C6-0B48-6544-AA23-897847246A21}"/>
              </a:ext>
            </a:extLst>
          </p:cNvPr>
          <p:cNvSpPr>
            <a:spLocks noGrp="1"/>
          </p:cNvSpPr>
          <p:nvPr>
            <p:ph type="title"/>
          </p:nvPr>
        </p:nvSpPr>
        <p:spPr>
          <a:xfrm>
            <a:off x="1046746" y="586822"/>
            <a:ext cx="3537285" cy="1645920"/>
          </a:xfrm>
        </p:spPr>
        <p:txBody>
          <a:bodyPr>
            <a:normAutofit/>
          </a:bodyPr>
          <a:lstStyle/>
          <a:p>
            <a:r>
              <a:rPr lang="fr-FR" sz="2400" dirty="0"/>
              <a:t>Reconfigurer Docker</a:t>
            </a:r>
          </a:p>
        </p:txBody>
      </p:sp>
      <p:sp>
        <p:nvSpPr>
          <p:cNvPr id="19"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9858FEB-49DC-FA4F-9C5B-FC444B85C3DD}"/>
              </a:ext>
            </a:extLst>
          </p:cNvPr>
          <p:cNvSpPr>
            <a:spLocks noGrp="1"/>
          </p:cNvSpPr>
          <p:nvPr>
            <p:ph idx="1"/>
          </p:nvPr>
        </p:nvSpPr>
        <p:spPr>
          <a:xfrm>
            <a:off x="5351716" y="682378"/>
            <a:ext cx="6002636" cy="1645920"/>
          </a:xfrm>
        </p:spPr>
        <p:txBody>
          <a:bodyPr anchor="ctr">
            <a:noAutofit/>
          </a:bodyPr>
          <a:lstStyle/>
          <a:p>
            <a:pPr>
              <a:lnSpc>
                <a:spcPct val="100000"/>
              </a:lnSpc>
            </a:pPr>
            <a:r>
              <a:rPr lang="fr-FR" sz="1000" dirty="0"/>
              <a:t>Pour les personnes utilisant </a:t>
            </a:r>
            <a:r>
              <a:rPr lang="fr-FR" sz="1000" dirty="0" err="1"/>
              <a:t>Minikube</a:t>
            </a:r>
            <a:r>
              <a:rPr lang="fr-FR" sz="1000" dirty="0"/>
              <a:t>, si vous ouvrez votre terminal et lancez la commande </a:t>
            </a:r>
            <a:r>
              <a:rPr lang="fr-FR" sz="1000" b="1" i="1" dirty="0"/>
              <a:t>docker </a:t>
            </a:r>
            <a:r>
              <a:rPr lang="fr-FR" sz="1000" b="1" i="1" dirty="0" err="1"/>
              <a:t>ps</a:t>
            </a:r>
            <a:r>
              <a:rPr lang="fr-FR" sz="1000" dirty="0"/>
              <a:t>, vous ne verrez pas les containers qui sont au sein du cluster Kubernetes</a:t>
            </a:r>
          </a:p>
          <a:p>
            <a:pPr>
              <a:lnSpc>
                <a:spcPct val="100000"/>
              </a:lnSpc>
            </a:pPr>
            <a:r>
              <a:rPr lang="fr-FR" sz="1000" dirty="0"/>
              <a:t>Cela est dû au fait que la virtuelle machine créée par </a:t>
            </a:r>
            <a:r>
              <a:rPr lang="fr-FR" sz="1000" dirty="0" err="1"/>
              <a:t>Minikube</a:t>
            </a:r>
            <a:r>
              <a:rPr lang="fr-FR" sz="1000" dirty="0"/>
              <a:t> possède sa propre version du Docker Client et du Docker Daemon</a:t>
            </a:r>
          </a:p>
          <a:p>
            <a:pPr>
              <a:lnSpc>
                <a:spcPct val="100000"/>
              </a:lnSpc>
            </a:pPr>
            <a:r>
              <a:rPr lang="fr-FR" sz="1000" dirty="0"/>
              <a:t>Pour résoudre cela, on peut reconfigurer temporairement le terminal pour lui dire d’utiliser la version de Docker sur notre machine au lieu de celle au sein de la VM</a:t>
            </a:r>
          </a:p>
          <a:p>
            <a:pPr>
              <a:lnSpc>
                <a:spcPct val="100000"/>
              </a:lnSpc>
            </a:pPr>
            <a:r>
              <a:rPr lang="fr-FR" sz="1000" dirty="0"/>
              <a:t>La commande exécuter est la suivante : </a:t>
            </a:r>
            <a:r>
              <a:rPr lang="fr-FR" sz="1000" b="1" i="1" dirty="0" err="1"/>
              <a:t>eval</a:t>
            </a:r>
            <a:r>
              <a:rPr lang="fr-FR" sz="1000" b="1" i="1" dirty="0"/>
              <a:t> $(</a:t>
            </a:r>
            <a:r>
              <a:rPr lang="fr-FR" sz="1000" b="1" i="1" dirty="0" err="1"/>
              <a:t>minikube</a:t>
            </a:r>
            <a:r>
              <a:rPr lang="fr-FR" sz="1000" b="1" i="1" dirty="0"/>
              <a:t> docker-</a:t>
            </a:r>
            <a:r>
              <a:rPr lang="fr-FR" sz="1000" b="1" i="1" dirty="0" err="1"/>
              <a:t>env</a:t>
            </a:r>
            <a:r>
              <a:rPr lang="fr-FR" sz="1000" b="1" i="1" dirty="0"/>
              <a:t>)</a:t>
            </a:r>
          </a:p>
          <a:p>
            <a:pPr>
              <a:lnSpc>
                <a:spcPct val="100000"/>
              </a:lnSpc>
            </a:pPr>
            <a:r>
              <a:rPr lang="fr-FR" sz="1000" dirty="0"/>
              <a:t>L’intérêt à cela est de pouvoir utiliser les commandes Docker classiques pour débugger nos containers, bien que la plupart de ces commandes sont aussi disponibles avec </a:t>
            </a:r>
            <a:r>
              <a:rPr lang="fr-FR" sz="1000" dirty="0" err="1"/>
              <a:t>kubectl</a:t>
            </a:r>
            <a:endParaRPr lang="fr-FR" sz="1000" dirty="0"/>
          </a:p>
          <a:p>
            <a:pPr>
              <a:lnSpc>
                <a:spcPct val="100000"/>
              </a:lnSpc>
            </a:pPr>
            <a:endParaRPr lang="fr-FR" sz="1000" b="1" i="1" dirty="0"/>
          </a:p>
        </p:txBody>
      </p:sp>
      <p:pic>
        <p:nvPicPr>
          <p:cNvPr id="5" name="Image 4" descr="Une image contenant texte&#10;&#10;Description générée automatiquement">
            <a:extLst>
              <a:ext uri="{FF2B5EF4-FFF2-40B4-BE49-F238E27FC236}">
                <a16:creationId xmlns:a16="http://schemas.microsoft.com/office/drawing/2014/main" id="{216F2966-EA72-B940-981F-AD692DB625EC}"/>
              </a:ext>
            </a:extLst>
          </p:cNvPr>
          <p:cNvPicPr>
            <a:picLocks noChangeAspect="1"/>
          </p:cNvPicPr>
          <p:nvPr/>
        </p:nvPicPr>
        <p:blipFill>
          <a:blip r:embed="rId3"/>
          <a:stretch>
            <a:fillRect/>
          </a:stretch>
        </p:blipFill>
        <p:spPr>
          <a:xfrm>
            <a:off x="1052207" y="3009011"/>
            <a:ext cx="10171864" cy="3483864"/>
          </a:xfrm>
          <a:prstGeom prst="rect">
            <a:avLst/>
          </a:prstGeom>
        </p:spPr>
      </p:pic>
    </p:spTree>
    <p:extLst>
      <p:ext uri="{BB962C8B-B14F-4D97-AF65-F5344CB8AC3E}">
        <p14:creationId xmlns:p14="http://schemas.microsoft.com/office/powerpoint/2010/main" val="235425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759182-6CB7-D449-BA4B-40FD29D483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950B5D30-5B61-294B-A03B-6536F4721B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4608" y="1385044"/>
            <a:ext cx="6846363" cy="3936657"/>
          </a:xfrm>
          <a:prstGeom prst="rect">
            <a:avLst/>
          </a:prstGeom>
        </p:spPr>
      </p:pic>
    </p:spTree>
    <p:extLst>
      <p:ext uri="{BB962C8B-B14F-4D97-AF65-F5344CB8AC3E}">
        <p14:creationId xmlns:p14="http://schemas.microsoft.com/office/powerpoint/2010/main" val="2390656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6AFC-8741-3946-B617-5AA0FE2C8F29}"/>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984D827F-0A38-E74D-9C80-251B606EE153}"/>
              </a:ext>
            </a:extLst>
          </p:cNvPr>
          <p:cNvSpPr>
            <a:spLocks noGrp="1"/>
          </p:cNvSpPr>
          <p:nvPr>
            <p:ph idx="1"/>
          </p:nvPr>
        </p:nvSpPr>
        <p:spPr>
          <a:xfrm>
            <a:off x="598811" y="2265770"/>
            <a:ext cx="10684885" cy="3906430"/>
          </a:xfrm>
        </p:spPr>
        <p:txBody>
          <a:bodyPr>
            <a:normAutofit/>
          </a:bodyPr>
          <a:lstStyle/>
          <a:p>
            <a:pPr marL="0" indent="0">
              <a:buNone/>
            </a:pPr>
            <a:r>
              <a:rPr lang="fr-FR" sz="1200" dirty="0"/>
              <a:t>Les </a:t>
            </a:r>
            <a:r>
              <a:rPr lang="fr-FR" sz="1200" b="1" i="1" dirty="0"/>
              <a:t>volumes</a:t>
            </a:r>
            <a:r>
              <a:rPr lang="fr-FR" sz="1200" dirty="0"/>
              <a:t> Kubernetes sont des objets qui servent à persister de la donnée d’un container sur notre machine physique</a:t>
            </a:r>
          </a:p>
          <a:p>
            <a:pPr marL="0" indent="0">
              <a:buNone/>
            </a:pPr>
            <a:r>
              <a:rPr lang="fr-FR" sz="1200" dirty="0"/>
              <a:t>Il est nécessaire d’utiliser des volumes lorsque notre application contient une base de données, pour sauvegarder la donnée même si le Pod et ses containers sont supprimés pour x raisons</a:t>
            </a:r>
          </a:p>
          <a:p>
            <a:pPr marL="0" indent="0">
              <a:buNone/>
            </a:pPr>
            <a:r>
              <a:rPr lang="fr-FR" sz="1200" dirty="0"/>
              <a:t>En général, il est recommandé d’utiliser un seul </a:t>
            </a:r>
            <a:r>
              <a:rPr lang="fr-FR" sz="1200" dirty="0" err="1"/>
              <a:t>replica</a:t>
            </a:r>
            <a:r>
              <a:rPr lang="fr-FR" sz="1200" dirty="0"/>
              <a:t> du Pod qui gère la base de données. En utiliser plusieurs est source de problèmes, du au fait que plusieurs containers vont utiliser et modifier le même volume.</a:t>
            </a:r>
          </a:p>
          <a:p>
            <a:pPr marL="0" indent="0">
              <a:buNone/>
            </a:pPr>
            <a:r>
              <a:rPr lang="fr-FR" sz="1200" dirty="0"/>
              <a:t>Il existe différents types de volumes Kubernetes:</a:t>
            </a:r>
          </a:p>
          <a:p>
            <a:pPr marL="0" indent="0">
              <a:buNone/>
            </a:pPr>
            <a:endParaRPr lang="fr-FR" sz="1200" dirty="0"/>
          </a:p>
        </p:txBody>
      </p:sp>
    </p:spTree>
    <p:extLst>
      <p:ext uri="{BB962C8B-B14F-4D97-AF65-F5344CB8AC3E}">
        <p14:creationId xmlns:p14="http://schemas.microsoft.com/office/powerpoint/2010/main" val="1346655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2639E-8009-A643-AB4D-47017EF75CA4}"/>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A5306249-59F9-6743-9B32-549329A8CC5D}"/>
              </a:ext>
            </a:extLst>
          </p:cNvPr>
          <p:cNvSpPr>
            <a:spLocks noGrp="1"/>
          </p:cNvSpPr>
          <p:nvPr>
            <p:ph idx="1"/>
          </p:nvPr>
        </p:nvSpPr>
        <p:spPr>
          <a:xfrm>
            <a:off x="590719" y="2362874"/>
            <a:ext cx="10692977" cy="3809326"/>
          </a:xfrm>
        </p:spPr>
        <p:txBody>
          <a:bodyPr>
            <a:normAutofit/>
          </a:bodyPr>
          <a:lstStyle/>
          <a:p>
            <a:r>
              <a:rPr lang="fr-FR" sz="1200" b="1" i="1" dirty="0"/>
              <a:t>Volume: </a:t>
            </a:r>
            <a:r>
              <a:rPr lang="fr-FR" sz="1200" dirty="0"/>
              <a:t>Un volume Kubernetes sauvegarde la donnée à l’intérieur d’un Pod. Cela signifie que si un container au sein du Pod crash, le nouveau container créé aura accès à la donnée. Par contre, la donnée sauvegardée ne survivra pas si le Pod lui-même crash. Il n’est donc pas recommandée généralement d’utiliser un Volume </a:t>
            </a:r>
          </a:p>
          <a:p>
            <a:endParaRPr lang="fr-FR" sz="1200" b="1" i="1" dirty="0"/>
          </a:p>
          <a:p>
            <a:r>
              <a:rPr lang="fr-FR" sz="1200" b="1" i="1" dirty="0"/>
              <a:t>Persistent Volume:  </a:t>
            </a:r>
            <a:r>
              <a:rPr lang="fr-FR" sz="1200" dirty="0"/>
              <a:t>Un Persistent Volume Kubernetes sauvegarde la donnée à l’extérieur d’un Pod, dans un endroit spécifique du disque dur de </a:t>
            </a:r>
            <a:r>
              <a:rPr lang="fr-FR" sz="1200" b="1" dirty="0"/>
              <a:t>notre machine</a:t>
            </a:r>
            <a:r>
              <a:rPr lang="fr-FR" sz="1200" dirty="0"/>
              <a:t>. Ainsi, même dans le cas ou le Pod lui même crash et qu’un nouveau est ensuite créé par le master, ce nouveau Pod aura accès à la donnée sauvegardé dans le Persistent Volume</a:t>
            </a:r>
          </a:p>
          <a:p>
            <a:endParaRPr lang="fr-FR" sz="1200" b="1" i="1" dirty="0"/>
          </a:p>
          <a:p>
            <a:r>
              <a:rPr lang="fr-FR" sz="1200" b="1" i="1" dirty="0"/>
              <a:t>Persistent Volume Claim: </a:t>
            </a:r>
            <a:r>
              <a:rPr lang="fr-FR" sz="1200" dirty="0"/>
              <a:t>Un Persistent Volume Clain, à la différence d’un Persistent Volume, va attacher au Pod </a:t>
            </a:r>
            <a:r>
              <a:rPr lang="fr-FR" sz="1200" b="1" dirty="0"/>
              <a:t>une partie du disque dur physique</a:t>
            </a:r>
            <a:r>
              <a:rPr lang="fr-FR" sz="1200" dirty="0"/>
              <a:t> de notre machine. </a:t>
            </a:r>
          </a:p>
          <a:p>
            <a:endParaRPr lang="fr-FR" sz="1200" b="1" i="1" dirty="0"/>
          </a:p>
          <a:p>
            <a:pPr marL="0" indent="0">
              <a:buNone/>
            </a:pPr>
            <a:r>
              <a:rPr lang="fr-FR" sz="1200" dirty="0"/>
              <a:t>Imaginons que notre disque dur contiennent 100 gigas d’espace libre, et que l’on ai besoin de 10 gigas pour notre application : Un </a:t>
            </a:r>
            <a:r>
              <a:rPr lang="fr-FR" sz="1200" b="1" dirty="0"/>
              <a:t>PV</a:t>
            </a:r>
            <a:r>
              <a:rPr lang="fr-FR" sz="1200" dirty="0"/>
              <a:t> (Persistent Volume) sauvegardera la donnée directement dans le disque dur et va mettre les 100 gigas à disposition, alors qu’un </a:t>
            </a:r>
            <a:r>
              <a:rPr lang="fr-FR" sz="1200" b="1" dirty="0"/>
              <a:t>PVC </a:t>
            </a:r>
            <a:r>
              <a:rPr lang="fr-FR" sz="1200" dirty="0"/>
              <a:t>(Persistent Volume Claim) va créer un espace de 10 gigas pris du disque dur physique qu’il va </a:t>
            </a:r>
            <a:r>
              <a:rPr lang="fr-FR" sz="1200" b="1" i="1" dirty="0"/>
              <a:t>attacher</a:t>
            </a:r>
            <a:r>
              <a:rPr lang="fr-FR" sz="1200" dirty="0"/>
              <a:t> au Pod</a:t>
            </a:r>
            <a:endParaRPr lang="fr-FR" sz="1200" b="1" dirty="0"/>
          </a:p>
          <a:p>
            <a:pPr marL="0" indent="0">
              <a:buNone/>
            </a:pPr>
            <a:endParaRPr lang="fr-FR" sz="1200" dirty="0"/>
          </a:p>
        </p:txBody>
      </p:sp>
    </p:spTree>
    <p:extLst>
      <p:ext uri="{BB962C8B-B14F-4D97-AF65-F5344CB8AC3E}">
        <p14:creationId xmlns:p14="http://schemas.microsoft.com/office/powerpoint/2010/main" val="3472490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633B4F-40F7-5E4D-8B17-3A1281065843}"/>
              </a:ext>
            </a:extLst>
          </p:cNvPr>
          <p:cNvSpPr>
            <a:spLocks noGrp="1"/>
          </p:cNvSpPr>
          <p:nvPr>
            <p:ph type="title"/>
          </p:nvPr>
        </p:nvSpPr>
        <p:spPr/>
        <p:txBody>
          <a:bodyPr>
            <a:normAutofit/>
          </a:bodyPr>
          <a:lstStyle/>
          <a:p>
            <a:r>
              <a:rPr lang="fr-FR" sz="2400" dirty="0"/>
              <a:t>Secrets</a:t>
            </a:r>
          </a:p>
        </p:txBody>
      </p:sp>
      <p:sp>
        <p:nvSpPr>
          <p:cNvPr id="3" name="Espace réservé du contenu 2">
            <a:extLst>
              <a:ext uri="{FF2B5EF4-FFF2-40B4-BE49-F238E27FC236}">
                <a16:creationId xmlns:a16="http://schemas.microsoft.com/office/drawing/2014/main" id="{2DA925BC-D33F-BD44-A900-4F276E2221E4}"/>
              </a:ext>
            </a:extLst>
          </p:cNvPr>
          <p:cNvSpPr>
            <a:spLocks noGrp="1"/>
          </p:cNvSpPr>
          <p:nvPr>
            <p:ph idx="1"/>
          </p:nvPr>
        </p:nvSpPr>
        <p:spPr>
          <a:xfrm>
            <a:off x="606903" y="2403335"/>
            <a:ext cx="10676793" cy="3768865"/>
          </a:xfrm>
        </p:spPr>
        <p:txBody>
          <a:bodyPr>
            <a:normAutofit/>
          </a:bodyPr>
          <a:lstStyle/>
          <a:p>
            <a:pPr marL="0" indent="0">
              <a:buNone/>
            </a:pPr>
            <a:r>
              <a:rPr lang="fr-FR" sz="1200" dirty="0"/>
              <a:t>Les secrets Kubernetes sont des objets qui permettent de créer une information sécurisée dans le Cluster.</a:t>
            </a:r>
            <a:br>
              <a:rPr lang="fr-FR" sz="1200" dirty="0"/>
            </a:br>
            <a:r>
              <a:rPr lang="fr-FR" sz="1200" dirty="0"/>
              <a:t>On les utilise pour stocker par exemple les mots de passe, comme celui de la connexion à la base de données.</a:t>
            </a:r>
            <a:br>
              <a:rPr lang="fr-FR" sz="1200" dirty="0"/>
            </a:br>
            <a:r>
              <a:rPr lang="fr-FR" sz="1200" dirty="0"/>
              <a:t>Ainsi, il n’est pas nécessaire de mettre le mot de passe en dur dans le fichier de configuration</a:t>
            </a:r>
          </a:p>
          <a:p>
            <a:pPr marL="0" indent="0">
              <a:buNone/>
            </a:pPr>
            <a:endParaRPr lang="fr-FR" sz="1200" dirty="0"/>
          </a:p>
          <a:p>
            <a:pPr marL="0" indent="0">
              <a:buNone/>
            </a:pPr>
            <a:endParaRPr lang="fr-FR" sz="1200" dirty="0"/>
          </a:p>
          <a:p>
            <a:pPr marL="0" indent="0">
              <a:buNone/>
            </a:pPr>
            <a:r>
              <a:rPr lang="fr-FR" sz="1200" dirty="0"/>
              <a:t>Nous verrons comment créer et utiliser un Secret lors du prochain TP</a:t>
            </a:r>
          </a:p>
        </p:txBody>
      </p:sp>
    </p:spTree>
    <p:extLst>
      <p:ext uri="{BB962C8B-B14F-4D97-AF65-F5344CB8AC3E}">
        <p14:creationId xmlns:p14="http://schemas.microsoft.com/office/powerpoint/2010/main" val="3252686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DD28352A-4AC3-0F47-821E-5EB2E2484743}"/>
              </a:ext>
            </a:extLst>
          </p:cNvPr>
          <p:cNvSpPr>
            <a:spLocks noGrp="1"/>
          </p:cNvSpPr>
          <p:nvPr>
            <p:ph type="title"/>
          </p:nvPr>
        </p:nvSpPr>
        <p:spPr>
          <a:xfrm>
            <a:off x="371094" y="1161288"/>
            <a:ext cx="3438144" cy="1239012"/>
          </a:xfrm>
        </p:spPr>
        <p:txBody>
          <a:bodyPr anchor="ctr">
            <a:normAutofit/>
          </a:bodyPr>
          <a:lstStyle/>
          <a:p>
            <a:r>
              <a:rPr lang="fr-FR" sz="2000" dirty="0"/>
              <a:t>Commandes </a:t>
            </a:r>
            <a:r>
              <a:rPr lang="fr-FR" sz="2000" dirty="0" err="1"/>
              <a:t>Minikube</a:t>
            </a:r>
            <a:endParaRPr lang="fr-FR" sz="2000" dirty="0"/>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E59CE5C2-C6D6-BC4E-9385-C4E1AB0C23F0}"/>
              </a:ext>
            </a:extLst>
          </p:cNvPr>
          <p:cNvPicPr>
            <a:picLocks noChangeAspect="1"/>
          </p:cNvPicPr>
          <p:nvPr/>
        </p:nvPicPr>
        <p:blipFill>
          <a:blip r:embed="rId2"/>
          <a:stretch>
            <a:fillRect/>
          </a:stretch>
        </p:blipFill>
        <p:spPr>
          <a:xfrm>
            <a:off x="4582006" y="1097213"/>
            <a:ext cx="6922008" cy="4828099"/>
          </a:xfrm>
          <a:prstGeom prst="rect">
            <a:avLst/>
          </a:prstGeom>
        </p:spPr>
      </p:pic>
    </p:spTree>
    <p:extLst>
      <p:ext uri="{BB962C8B-B14F-4D97-AF65-F5344CB8AC3E}">
        <p14:creationId xmlns:p14="http://schemas.microsoft.com/office/powerpoint/2010/main" val="1281913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079D5B2-FFF0-B444-B59D-A417B63CE2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r>
              <a:rPr lang="en-US" sz="2400" dirty="0"/>
              <a:t> Kubernetes</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Espace réservé du contenu 8" descr="Une image contenant texte&#10;&#10;Description générée automatiquement">
            <a:extLst>
              <a:ext uri="{FF2B5EF4-FFF2-40B4-BE49-F238E27FC236}">
                <a16:creationId xmlns:a16="http://schemas.microsoft.com/office/drawing/2014/main" id="{CFABFA70-03F0-1B43-8B12-2B055F8ED1EC}"/>
              </a:ext>
            </a:extLst>
          </p:cNvPr>
          <p:cNvPicPr>
            <a:picLocks noChangeAspect="1"/>
          </p:cNvPicPr>
          <p:nvPr/>
        </p:nvPicPr>
        <p:blipFill>
          <a:blip r:embed="rId3"/>
          <a:stretch>
            <a:fillRect/>
          </a:stretch>
        </p:blipFill>
        <p:spPr>
          <a:xfrm>
            <a:off x="5911425" y="94939"/>
            <a:ext cx="4617672" cy="6668122"/>
          </a:xfrm>
          <a:prstGeom prst="rect">
            <a:avLst/>
          </a:prstGeom>
        </p:spPr>
      </p:pic>
    </p:spTree>
    <p:extLst>
      <p:ext uri="{BB962C8B-B14F-4D97-AF65-F5344CB8AC3E}">
        <p14:creationId xmlns:p14="http://schemas.microsoft.com/office/powerpoint/2010/main" val="3198493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BB00B0D-C314-E348-AF88-600E3BCDE84F}"/>
              </a:ext>
            </a:extLst>
          </p:cNvPr>
          <p:cNvSpPr>
            <a:spLocks noGrp="1"/>
          </p:cNvSpPr>
          <p:nvPr>
            <p:ph type="title"/>
          </p:nvPr>
        </p:nvSpPr>
        <p:spPr>
          <a:xfrm>
            <a:off x="371094" y="1161288"/>
            <a:ext cx="3438144" cy="1239012"/>
          </a:xfrm>
        </p:spPr>
        <p:txBody>
          <a:bodyPr anchor="ctr">
            <a:normAutofit/>
          </a:bodyPr>
          <a:lstStyle/>
          <a:p>
            <a:r>
              <a:rPr lang="fr-FR" sz="2800" dirty="0"/>
              <a:t>TP</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58DC56A-4AFC-384A-B9C0-3D67FAD059D0}"/>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1200" dirty="0"/>
              <a:t>Dans ce dernier TP, vous allez mettre en pratique tout ce que nous avons vu durant le cours sur Kubernetes.</a:t>
            </a:r>
          </a:p>
          <a:p>
            <a:pPr marL="0" indent="0">
              <a:lnSpc>
                <a:spcPct val="100000"/>
              </a:lnSpc>
              <a:buNone/>
            </a:pPr>
            <a:br>
              <a:rPr lang="fr-FR" sz="1200" dirty="0"/>
            </a:br>
            <a:br>
              <a:rPr lang="fr-FR" sz="1200" dirty="0"/>
            </a:br>
            <a:r>
              <a:rPr lang="fr-FR" sz="1200" dirty="0"/>
              <a:t>Le but du TP est de transformer notre </a:t>
            </a:r>
            <a:r>
              <a:rPr lang="fr-FR" sz="1200" dirty="0" err="1"/>
              <a:t>app</a:t>
            </a:r>
            <a:r>
              <a:rPr lang="fr-FR" sz="1200" dirty="0"/>
              <a:t> star </a:t>
            </a:r>
            <a:r>
              <a:rPr lang="fr-FR" sz="1200" dirty="0" err="1"/>
              <a:t>wars</a:t>
            </a:r>
            <a:r>
              <a:rPr lang="fr-FR" sz="1200" dirty="0"/>
              <a:t> qui fonctionne actuellement avec Docker en un cluster Kubernetes.</a:t>
            </a:r>
          </a:p>
          <a:p>
            <a:pPr marL="0" indent="0">
              <a:lnSpc>
                <a:spcPct val="100000"/>
              </a:lnSpc>
              <a:buNone/>
            </a:pPr>
            <a:endParaRPr lang="fr-FR" sz="1200" dirty="0"/>
          </a:p>
          <a:p>
            <a:pPr marL="0" indent="0">
              <a:lnSpc>
                <a:spcPct val="100000"/>
              </a:lnSpc>
              <a:buNone/>
            </a:pPr>
            <a:r>
              <a:rPr lang="fr-FR" sz="1200" dirty="0"/>
              <a:t>Voici l’architecture que nous allons mettre en place au sein du cluster.</a:t>
            </a:r>
          </a:p>
          <a:p>
            <a:pPr marL="0" indent="0">
              <a:lnSpc>
                <a:spcPct val="100000"/>
              </a:lnSpc>
              <a:buNone/>
            </a:pPr>
            <a:endParaRPr lang="fr-FR" sz="1200" dirty="0"/>
          </a:p>
          <a:p>
            <a:pPr marL="0" indent="0">
              <a:lnSpc>
                <a:spcPct val="100000"/>
              </a:lnSpc>
              <a:buNone/>
            </a:pPr>
            <a:r>
              <a:rPr lang="fr-FR" sz="1200" dirty="0"/>
              <a:t>Le TP est disponible sur ce lien.</a:t>
            </a:r>
          </a:p>
        </p:txBody>
      </p:sp>
      <p:pic>
        <p:nvPicPr>
          <p:cNvPr id="5" name="Image 4">
            <a:extLst>
              <a:ext uri="{FF2B5EF4-FFF2-40B4-BE49-F238E27FC236}">
                <a16:creationId xmlns:a16="http://schemas.microsoft.com/office/drawing/2014/main" id="{C974A9B2-2EF3-4943-919B-E84750CFBA4C}"/>
              </a:ext>
            </a:extLst>
          </p:cNvPr>
          <p:cNvPicPr>
            <a:picLocks noChangeAspect="1"/>
          </p:cNvPicPr>
          <p:nvPr/>
        </p:nvPicPr>
        <p:blipFill>
          <a:blip r:embed="rId2"/>
          <a:stretch>
            <a:fillRect/>
          </a:stretch>
        </p:blipFill>
        <p:spPr>
          <a:xfrm>
            <a:off x="4901184" y="1792052"/>
            <a:ext cx="6922008" cy="3374479"/>
          </a:xfrm>
          <a:prstGeom prst="rect">
            <a:avLst/>
          </a:prstGeom>
        </p:spPr>
      </p:pic>
    </p:spTree>
    <p:extLst>
      <p:ext uri="{BB962C8B-B14F-4D97-AF65-F5344CB8AC3E}">
        <p14:creationId xmlns:p14="http://schemas.microsoft.com/office/powerpoint/2010/main" val="692926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80EB29-2977-A242-9C00-45630DEF7DC0}"/>
              </a:ext>
            </a:extLst>
          </p:cNvPr>
          <p:cNvSpPr>
            <a:spLocks noGrp="1"/>
          </p:cNvSpPr>
          <p:nvPr>
            <p:ph type="title"/>
          </p:nvPr>
        </p:nvSpPr>
        <p:spPr/>
        <p:txBody>
          <a:bodyPr>
            <a:normAutofit/>
          </a:bodyPr>
          <a:lstStyle/>
          <a:p>
            <a:r>
              <a:rPr lang="fr-FR" sz="2400" dirty="0"/>
              <a:t>Exemple de déploiement Kubernetes</a:t>
            </a:r>
          </a:p>
        </p:txBody>
      </p:sp>
      <p:sp>
        <p:nvSpPr>
          <p:cNvPr id="3" name="Espace réservé du contenu 2">
            <a:extLst>
              <a:ext uri="{FF2B5EF4-FFF2-40B4-BE49-F238E27FC236}">
                <a16:creationId xmlns:a16="http://schemas.microsoft.com/office/drawing/2014/main" id="{F2DB3AE4-5378-EF4E-85DC-ED75F35F7584}"/>
              </a:ext>
            </a:extLst>
          </p:cNvPr>
          <p:cNvSpPr>
            <a:spLocks noGrp="1"/>
          </p:cNvSpPr>
          <p:nvPr>
            <p:ph idx="1"/>
          </p:nvPr>
        </p:nvSpPr>
        <p:spPr>
          <a:xfrm>
            <a:off x="685800" y="2365513"/>
            <a:ext cx="10597896" cy="3806687"/>
          </a:xfrm>
        </p:spPr>
        <p:txBody>
          <a:bodyPr/>
          <a:lstStyle/>
          <a:p>
            <a:pPr marL="0" indent="0">
              <a:buNone/>
            </a:pPr>
            <a:endParaRPr lang="fr-FR" dirty="0"/>
          </a:p>
        </p:txBody>
      </p:sp>
    </p:spTree>
    <p:extLst>
      <p:ext uri="{BB962C8B-B14F-4D97-AF65-F5344CB8AC3E}">
        <p14:creationId xmlns:p14="http://schemas.microsoft.com/office/powerpoint/2010/main" val="4170152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73CCDB-46AD-FA47-8AB7-DAF5594AC253}"/>
              </a:ext>
            </a:extLst>
          </p:cNvPr>
          <p:cNvSpPr>
            <a:spLocks noGrp="1"/>
          </p:cNvSpPr>
          <p:nvPr>
            <p:ph type="title"/>
          </p:nvPr>
        </p:nvSpPr>
        <p:spPr/>
        <p:txBody>
          <a:bodyPr>
            <a:normAutofit/>
          </a:bodyPr>
          <a:lstStyle/>
          <a:p>
            <a:r>
              <a:rPr lang="fr-FR" sz="3600" dirty="0"/>
              <a:t>Vos retours sur le cours</a:t>
            </a:r>
          </a:p>
        </p:txBody>
      </p:sp>
    </p:spTree>
    <p:extLst>
      <p:ext uri="{BB962C8B-B14F-4D97-AF65-F5344CB8AC3E}">
        <p14:creationId xmlns:p14="http://schemas.microsoft.com/office/powerpoint/2010/main" val="3905885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97850B-A262-B144-AA88-8DB5ACAC451D}"/>
              </a:ext>
            </a:extLst>
          </p:cNvPr>
          <p:cNvSpPr>
            <a:spLocks noGrp="1"/>
          </p:cNvSpPr>
          <p:nvPr>
            <p:ph type="title"/>
          </p:nvPr>
        </p:nvSpPr>
        <p:spPr/>
        <p:txBody>
          <a:bodyPr>
            <a:normAutofit/>
          </a:bodyPr>
          <a:lstStyle/>
          <a:p>
            <a:r>
              <a:rPr lang="fr-FR" sz="3600" dirty="0"/>
              <a:t>Fin du cours</a:t>
            </a:r>
          </a:p>
        </p:txBody>
      </p:sp>
    </p:spTree>
    <p:extLst>
      <p:ext uri="{BB962C8B-B14F-4D97-AF65-F5344CB8AC3E}">
        <p14:creationId xmlns:p14="http://schemas.microsoft.com/office/powerpoint/2010/main" val="370861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5BB78-5BA2-294A-B6B8-67BB13DA365E}"/>
              </a:ext>
            </a:extLst>
          </p:cNvPr>
          <p:cNvSpPr>
            <a:spLocks noGrp="1"/>
          </p:cNvSpPr>
          <p:nvPr>
            <p:ph type="title"/>
          </p:nvPr>
        </p:nvSpPr>
        <p:spPr/>
        <p:txBody>
          <a:bodyPr>
            <a:normAutofit/>
          </a:bodyPr>
          <a:lstStyle/>
          <a:p>
            <a:r>
              <a:rPr lang="fr-FR" sz="2400" dirty="0"/>
              <a:t>Qu’est-ce que Docker</a:t>
            </a:r>
          </a:p>
        </p:txBody>
      </p:sp>
      <p:sp>
        <p:nvSpPr>
          <p:cNvPr id="3" name="Espace réservé du contenu 2">
            <a:extLst>
              <a:ext uri="{FF2B5EF4-FFF2-40B4-BE49-F238E27FC236}">
                <a16:creationId xmlns:a16="http://schemas.microsoft.com/office/drawing/2014/main" id="{D6BF80AE-31EC-2A42-9279-7BCEEA9E7532}"/>
              </a:ext>
            </a:extLst>
          </p:cNvPr>
          <p:cNvSpPr>
            <a:spLocks noGrp="1"/>
          </p:cNvSpPr>
          <p:nvPr>
            <p:ph idx="1"/>
          </p:nvPr>
        </p:nvSpPr>
        <p:spPr>
          <a:xfrm>
            <a:off x="546410" y="2163337"/>
            <a:ext cx="10939346" cy="4694663"/>
          </a:xfrm>
        </p:spPr>
        <p:txBody>
          <a:bodyPr>
            <a:normAutofit/>
          </a:bodyPr>
          <a:lstStyle/>
          <a:p>
            <a:pPr marL="0" indent="0">
              <a:buNone/>
            </a:pPr>
            <a:r>
              <a:rPr lang="fr-FR" sz="1200" dirty="0"/>
              <a:t>Docker est une technologie de </a:t>
            </a:r>
            <a:r>
              <a:rPr lang="fr-FR" sz="1200" b="1" dirty="0"/>
              <a:t>conteneurisation</a:t>
            </a:r>
            <a:r>
              <a:rPr lang="fr-FR" sz="1200" dirty="0"/>
              <a:t> qui facilite la gestion de dépendance au sein d’un projet et ce, à tous les niveaux (développement et déploiement). </a:t>
            </a:r>
          </a:p>
          <a:p>
            <a:pPr marL="0" indent="0">
              <a:buNone/>
            </a:pPr>
            <a:r>
              <a:rPr lang="fr-FR" sz="1200" dirty="0"/>
              <a:t>Disponible sur Linux, Windows et Mac OS, le mécanisme de Docker se centre autour des </a:t>
            </a:r>
            <a:r>
              <a:rPr lang="fr-FR" sz="1200" b="1" dirty="0"/>
              <a:t>conteneurs</a:t>
            </a:r>
            <a:r>
              <a:rPr lang="fr-FR" sz="1200" dirty="0"/>
              <a:t> et de leur orchestration, et c’est en cela que la </a:t>
            </a:r>
            <a:r>
              <a:rPr lang="fr-FR" sz="1200" b="1" dirty="0"/>
              <a:t>conteneurisation</a:t>
            </a:r>
            <a:r>
              <a:rPr lang="fr-FR" sz="1200" dirty="0"/>
              <a:t> se différencie de la </a:t>
            </a:r>
            <a:r>
              <a:rPr lang="fr-FR" sz="1200" b="1" dirty="0"/>
              <a:t>virtualisation</a:t>
            </a:r>
            <a:r>
              <a:rPr lang="fr-FR" sz="1200" dirty="0"/>
              <a:t>.</a:t>
            </a:r>
          </a:p>
          <a:p>
            <a:pPr marL="0" indent="0">
              <a:buNone/>
            </a:pPr>
            <a:endParaRPr lang="fr-FR" sz="1600" dirty="0"/>
          </a:p>
          <a:p>
            <a:pPr marL="0" indent="0">
              <a:buNone/>
            </a:pPr>
            <a:r>
              <a:rPr lang="fr-FR" sz="1600" b="1" dirty="0"/>
              <a:t>         Virtualisation : 				                               Conteneurisation : </a:t>
            </a:r>
            <a:endParaRPr lang="fr-FR" sz="1600" dirty="0"/>
          </a:p>
          <a:p>
            <a:pPr marL="0" indent="0">
              <a:buNone/>
            </a:pPr>
            <a:endParaRPr lang="fr-FR" sz="1600" dirty="0"/>
          </a:p>
          <a:p>
            <a:pPr marL="0" indent="0">
              <a:buNone/>
            </a:pPr>
            <a:endParaRPr lang="fr-FR" sz="1600" dirty="0"/>
          </a:p>
        </p:txBody>
      </p:sp>
      <p:pic>
        <p:nvPicPr>
          <p:cNvPr id="5" name="Image 4">
            <a:extLst>
              <a:ext uri="{FF2B5EF4-FFF2-40B4-BE49-F238E27FC236}">
                <a16:creationId xmlns:a16="http://schemas.microsoft.com/office/drawing/2014/main" id="{8D4846A1-1B82-A244-A61D-B3BA3F16D727}"/>
              </a:ext>
            </a:extLst>
          </p:cNvPr>
          <p:cNvPicPr>
            <a:picLocks noChangeAspect="1"/>
          </p:cNvPicPr>
          <p:nvPr/>
        </p:nvPicPr>
        <p:blipFill>
          <a:blip r:embed="rId2"/>
          <a:stretch>
            <a:fillRect/>
          </a:stretch>
        </p:blipFill>
        <p:spPr>
          <a:xfrm>
            <a:off x="1058924" y="4030488"/>
            <a:ext cx="3159976" cy="2625211"/>
          </a:xfrm>
          <a:prstGeom prst="rect">
            <a:avLst/>
          </a:prstGeom>
        </p:spPr>
      </p:pic>
      <p:pic>
        <p:nvPicPr>
          <p:cNvPr id="7" name="Image 6">
            <a:extLst>
              <a:ext uri="{FF2B5EF4-FFF2-40B4-BE49-F238E27FC236}">
                <a16:creationId xmlns:a16="http://schemas.microsoft.com/office/drawing/2014/main" id="{F88D2CCC-F384-9644-BFB4-6FF230E558F5}"/>
              </a:ext>
            </a:extLst>
          </p:cNvPr>
          <p:cNvPicPr>
            <a:picLocks noChangeAspect="1"/>
          </p:cNvPicPr>
          <p:nvPr/>
        </p:nvPicPr>
        <p:blipFill>
          <a:blip r:embed="rId3"/>
          <a:stretch>
            <a:fillRect/>
          </a:stretch>
        </p:blipFill>
        <p:spPr>
          <a:xfrm>
            <a:off x="7565987" y="4030488"/>
            <a:ext cx="3159976" cy="2625211"/>
          </a:xfrm>
          <a:prstGeom prst="rect">
            <a:avLst/>
          </a:prstGeom>
        </p:spPr>
      </p:pic>
    </p:spTree>
    <p:extLst>
      <p:ext uri="{BB962C8B-B14F-4D97-AF65-F5344CB8AC3E}">
        <p14:creationId xmlns:p14="http://schemas.microsoft.com/office/powerpoint/2010/main" val="31143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657FBC-72A4-0A4D-A56B-A9E984D95334}"/>
              </a:ext>
            </a:extLst>
          </p:cNvPr>
          <p:cNvSpPr>
            <a:spLocks noGrp="1"/>
          </p:cNvSpPr>
          <p:nvPr>
            <p:ph type="title"/>
          </p:nvPr>
        </p:nvSpPr>
        <p:spPr>
          <a:xfrm>
            <a:off x="841246" y="978619"/>
            <a:ext cx="5991244" cy="1106424"/>
          </a:xfrm>
        </p:spPr>
        <p:txBody>
          <a:bodyPr>
            <a:normAutofit/>
          </a:bodyPr>
          <a:lstStyle/>
          <a:p>
            <a:r>
              <a:rPr lang="fr-FR" sz="2400" dirty="0"/>
              <a:t>Pourquoi Docker</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E6CEDE6-628D-A94F-9E89-842154CCC8BD}"/>
              </a:ext>
            </a:extLst>
          </p:cNvPr>
          <p:cNvSpPr>
            <a:spLocks noGrp="1"/>
          </p:cNvSpPr>
          <p:nvPr>
            <p:ph idx="1"/>
          </p:nvPr>
        </p:nvSpPr>
        <p:spPr>
          <a:xfrm>
            <a:off x="841248" y="2252870"/>
            <a:ext cx="5993892" cy="3560251"/>
          </a:xfrm>
        </p:spPr>
        <p:txBody>
          <a:bodyPr>
            <a:normAutofit/>
          </a:bodyPr>
          <a:lstStyle/>
          <a:p>
            <a:pPr marL="0" indent="0" algn="just">
              <a:buNone/>
            </a:pPr>
            <a:r>
              <a:rPr lang="fr-FR" sz="1200" dirty="0"/>
              <a:t>Un problème fréquent lors de l’installation d’un projet est de passer plusieurs heures à essayer d’installer et de lancer un projet car beaucoup de facteurs problématiques peuvent entrer en jeu, tels que le système d’exploitation, la base de données, ou encore la version du langage de développement.</a:t>
            </a:r>
          </a:p>
          <a:p>
            <a:pPr marL="0" indent="0" algn="just">
              <a:buNone/>
            </a:pPr>
            <a:endParaRPr lang="fr-FR" sz="1200" dirty="0"/>
          </a:p>
          <a:p>
            <a:pPr marL="0" indent="0" algn="just">
              <a:buNone/>
            </a:pPr>
            <a:r>
              <a:rPr lang="fr-FR" sz="1200" dirty="0"/>
              <a:t>Avec Docker, tous ces problèmes de dépendances de versions et de machines n’existent plus</a:t>
            </a:r>
          </a:p>
        </p:txBody>
      </p:sp>
      <p:pic>
        <p:nvPicPr>
          <p:cNvPr id="7" name="Graphic 6" descr="Chronomètre">
            <a:extLst>
              <a:ext uri="{FF2B5EF4-FFF2-40B4-BE49-F238E27FC236}">
                <a16:creationId xmlns:a16="http://schemas.microsoft.com/office/drawing/2014/main" id="{73287BC3-01F2-422C-89AD-1408597012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1195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A9055A-ACC4-C944-8D05-D44FCB5875BB}"/>
              </a:ext>
            </a:extLst>
          </p:cNvPr>
          <p:cNvSpPr>
            <a:spLocks noGrp="1"/>
          </p:cNvSpPr>
          <p:nvPr>
            <p:ph type="title"/>
          </p:nvPr>
        </p:nvSpPr>
        <p:spPr>
          <a:xfrm>
            <a:off x="838200" y="253397"/>
            <a:ext cx="10515600" cy="1273233"/>
          </a:xfrm>
        </p:spPr>
        <p:txBody>
          <a:bodyPr>
            <a:normAutofit/>
          </a:bodyPr>
          <a:lstStyle/>
          <a:p>
            <a:r>
              <a:rPr lang="fr-FR" sz="2400" dirty="0"/>
              <a:t>Concepts clés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7957486-C7EC-2F43-A9F4-565391520061}"/>
              </a:ext>
            </a:extLst>
          </p:cNvPr>
          <p:cNvSpPr>
            <a:spLocks noGrp="1"/>
          </p:cNvSpPr>
          <p:nvPr>
            <p:ph idx="1"/>
          </p:nvPr>
        </p:nvSpPr>
        <p:spPr>
          <a:xfrm>
            <a:off x="838200" y="2478024"/>
            <a:ext cx="10515600" cy="3694176"/>
          </a:xfrm>
        </p:spPr>
        <p:txBody>
          <a:bodyPr>
            <a:normAutofit/>
          </a:bodyPr>
          <a:lstStyle/>
          <a:p>
            <a:pPr marL="0" indent="0">
              <a:lnSpc>
                <a:spcPct val="100000"/>
              </a:lnSpc>
              <a:buNone/>
            </a:pPr>
            <a:r>
              <a:rPr lang="fr-FR" sz="1200" dirty="0"/>
              <a:t>Il existe trois concepts clés dans Docker : </a:t>
            </a:r>
            <a:r>
              <a:rPr lang="fr-FR" sz="1200" b="1" dirty="0"/>
              <a:t>les conteneurs, les images et les fichiers Docker (</a:t>
            </a:r>
            <a:r>
              <a:rPr lang="fr-FR" sz="1200" b="1" dirty="0" err="1"/>
              <a:t>Dockerfile</a:t>
            </a:r>
            <a:r>
              <a:rPr lang="fr-FR" sz="1200" b="1" dirty="0"/>
              <a:t>)</a:t>
            </a:r>
          </a:p>
          <a:p>
            <a:pPr marL="0" indent="0">
              <a:lnSpc>
                <a:spcPct val="100000"/>
              </a:lnSpc>
              <a:buNone/>
            </a:pPr>
            <a:endParaRPr lang="fr-FR" sz="1200" b="1" dirty="0"/>
          </a:p>
          <a:p>
            <a:pPr>
              <a:lnSpc>
                <a:spcPct val="100000"/>
              </a:lnSpc>
            </a:pPr>
            <a:r>
              <a:rPr lang="fr-FR" sz="1200" dirty="0"/>
              <a:t>Un </a:t>
            </a:r>
            <a:r>
              <a:rPr lang="fr-FR" sz="1200" b="1" dirty="0"/>
              <a:t>conteneur</a:t>
            </a:r>
            <a:r>
              <a:rPr lang="fr-FR" sz="1200" dirty="0"/>
              <a:t> est un espace dans lequel une application tourne avec son propre environnement. Les applications qu’un conteneur peut faire tourner sont de tous types : site web, API, </a:t>
            </a:r>
            <a:r>
              <a:rPr lang="fr-FR" sz="1200" dirty="0" err="1"/>
              <a:t>db</a:t>
            </a:r>
            <a:r>
              <a:rPr lang="fr-FR" sz="1200" dirty="0"/>
              <a:t>, etc. Chaque conteneur est une instance d’une image. </a:t>
            </a:r>
          </a:p>
          <a:p>
            <a:pPr>
              <a:lnSpc>
                <a:spcPct val="100000"/>
              </a:lnSpc>
            </a:pPr>
            <a:r>
              <a:rPr lang="fr-FR" sz="1200" dirty="0"/>
              <a:t>Les </a:t>
            </a:r>
            <a:r>
              <a:rPr lang="fr-FR" sz="1200" b="1" dirty="0"/>
              <a:t>images</a:t>
            </a:r>
            <a:r>
              <a:rPr lang="fr-FR" sz="1200" dirty="0"/>
              <a:t> représentent le contexte que plusieurs conteneurs peuvent exécuter</a:t>
            </a:r>
            <a:r>
              <a:rPr lang="fr-FR" sz="1200" b="1" dirty="0"/>
              <a:t>.</a:t>
            </a:r>
            <a:r>
              <a:rPr lang="fr-FR" sz="1200" dirty="0"/>
              <a:t> Elles sont aux conteneurs ce que les classes sont aux objets en Programmation Orientée Objet : un moule.</a:t>
            </a:r>
          </a:p>
          <a:p>
            <a:pPr>
              <a:lnSpc>
                <a:spcPct val="100000"/>
              </a:lnSpc>
            </a:pPr>
            <a:r>
              <a:rPr lang="fr-FR" sz="1200" dirty="0"/>
              <a:t>Un </a:t>
            </a:r>
            <a:r>
              <a:rPr lang="fr-FR" sz="1200" b="1" dirty="0" err="1"/>
              <a:t>Dockerfile</a:t>
            </a:r>
            <a:r>
              <a:rPr lang="fr-FR" sz="1200" dirty="0"/>
              <a:t> est un fichier qui liste les instructions à exécuter pour </a:t>
            </a:r>
            <a:r>
              <a:rPr lang="fr-FR" sz="1200" dirty="0" err="1"/>
              <a:t>build</a:t>
            </a:r>
            <a:r>
              <a:rPr lang="fr-FR" sz="1200" dirty="0"/>
              <a:t> une image. Il est lu de haut en bas au cours du processus de </a:t>
            </a:r>
            <a:r>
              <a:rPr lang="fr-FR" sz="1200" dirty="0" err="1"/>
              <a:t>build</a:t>
            </a:r>
            <a:r>
              <a:rPr lang="fr-FR" sz="1200" dirty="0"/>
              <a:t>.</a:t>
            </a:r>
          </a:p>
          <a:p>
            <a:pPr>
              <a:lnSpc>
                <a:spcPct val="100000"/>
              </a:lnSpc>
            </a:pPr>
            <a:endParaRPr lang="fr-FR" sz="1200" dirty="0"/>
          </a:p>
          <a:p>
            <a:pPr marL="0" indent="0">
              <a:lnSpc>
                <a:spcPct val="100000"/>
              </a:lnSpc>
              <a:buNone/>
            </a:pPr>
            <a:r>
              <a:rPr lang="fr-FR" sz="1200" dirty="0"/>
              <a:t>Nous verrons tous cela en détails dans le cours</a:t>
            </a:r>
          </a:p>
        </p:txBody>
      </p:sp>
    </p:spTree>
    <p:extLst>
      <p:ext uri="{BB962C8B-B14F-4D97-AF65-F5344CB8AC3E}">
        <p14:creationId xmlns:p14="http://schemas.microsoft.com/office/powerpoint/2010/main" val="151633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6DDA8EC-12DB-EC4E-86A1-3D32B5B9DC54}"/>
              </a:ext>
            </a:extLst>
          </p:cNvPr>
          <p:cNvSpPr>
            <a:spLocks noGrp="1"/>
          </p:cNvSpPr>
          <p:nvPr>
            <p:ph type="title"/>
          </p:nvPr>
        </p:nvSpPr>
        <p:spPr>
          <a:xfrm>
            <a:off x="621792" y="1161288"/>
            <a:ext cx="3602736" cy="4526280"/>
          </a:xfrm>
        </p:spPr>
        <p:txBody>
          <a:bodyPr>
            <a:normAutofit/>
          </a:bodyPr>
          <a:lstStyle/>
          <a:p>
            <a:r>
              <a:rPr lang="fr-FR" sz="2400" dirty="0"/>
              <a:t>Docker Desktop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F3B5CB5-0E20-8840-B76D-225798E79607}"/>
              </a:ext>
            </a:extLst>
          </p:cNvPr>
          <p:cNvSpPr>
            <a:spLocks noGrp="1"/>
          </p:cNvSpPr>
          <p:nvPr>
            <p:ph idx="1"/>
          </p:nvPr>
        </p:nvSpPr>
        <p:spPr>
          <a:xfrm>
            <a:off x="5434149" y="932688"/>
            <a:ext cx="5916603" cy="4992624"/>
          </a:xfrm>
        </p:spPr>
        <p:txBody>
          <a:bodyPr anchor="ctr">
            <a:normAutofit/>
          </a:bodyPr>
          <a:lstStyle/>
          <a:p>
            <a:pPr marL="0" indent="0">
              <a:lnSpc>
                <a:spcPct val="100000"/>
              </a:lnSpc>
              <a:buNone/>
            </a:pPr>
            <a:r>
              <a:rPr lang="fr-FR" sz="1200" dirty="0"/>
              <a:t>Pour utiliser Docker sur notre pc, nous allons avoir besoin d’installer </a:t>
            </a:r>
            <a:r>
              <a:rPr lang="fr-FR" sz="1200" dirty="0">
                <a:hlinkClick r:id="rId2"/>
              </a:rPr>
              <a:t>Docker Desktop</a:t>
            </a:r>
            <a:endParaRPr lang="fr-FR" sz="1200" dirty="0"/>
          </a:p>
          <a:p>
            <a:pPr marL="0" indent="0">
              <a:lnSpc>
                <a:spcPct val="100000"/>
              </a:lnSpc>
              <a:buNone/>
            </a:pPr>
            <a:endParaRPr lang="fr-FR" sz="1200" dirty="0"/>
          </a:p>
          <a:p>
            <a:pPr marL="0" indent="0">
              <a:lnSpc>
                <a:spcPct val="100000"/>
              </a:lnSpc>
              <a:buNone/>
            </a:pPr>
            <a:r>
              <a:rPr lang="fr-FR" sz="1200" dirty="0"/>
              <a:t>Docker Desktop est un logiciel destiné aux développeurs, qui propose un ensemble d’outils améliorant la productivité de l’utilisateur, ainsi qu’un environnement Kubernetes local</a:t>
            </a:r>
          </a:p>
          <a:p>
            <a:pPr marL="0" indent="0">
              <a:lnSpc>
                <a:spcPct val="100000"/>
              </a:lnSpc>
              <a:buNone/>
            </a:pPr>
            <a:endParaRPr lang="fr-FR" sz="1200" dirty="0"/>
          </a:p>
          <a:p>
            <a:pPr marL="0" indent="0">
              <a:lnSpc>
                <a:spcPct val="100000"/>
              </a:lnSpc>
              <a:buNone/>
            </a:pPr>
            <a:r>
              <a:rPr lang="fr-FR" sz="1200" dirty="0"/>
              <a:t>Docker Desktop est composé entre autres de deux éléments importants: </a:t>
            </a:r>
          </a:p>
          <a:p>
            <a:pPr marL="342900" indent="-342900">
              <a:lnSpc>
                <a:spcPct val="100000"/>
              </a:lnSpc>
              <a:buFont typeface="+mj-lt"/>
              <a:buAutoNum type="arabicPeriod"/>
            </a:pPr>
            <a:r>
              <a:rPr lang="fr-FR" sz="1200" b="1" dirty="0"/>
              <a:t>Docker Client (Docker CLI)</a:t>
            </a:r>
            <a:r>
              <a:rPr lang="fr-FR" sz="1200" dirty="0"/>
              <a:t>, outil avec le quelle nous allons interagir en ligne de commande</a:t>
            </a:r>
          </a:p>
          <a:p>
            <a:pPr marL="342900" indent="-342900">
              <a:lnSpc>
                <a:spcPct val="100000"/>
              </a:lnSpc>
              <a:buFont typeface="+mj-lt"/>
              <a:buAutoNum type="arabicPeriod"/>
            </a:pPr>
            <a:r>
              <a:rPr lang="fr-FR" sz="1200" b="1" dirty="0"/>
              <a:t>Docker Server (Docker Daemon), </a:t>
            </a:r>
            <a:r>
              <a:rPr lang="fr-FR" sz="1200" dirty="0"/>
              <a:t>l’outil responsable de créer les images, lancer les containers, </a:t>
            </a:r>
            <a:r>
              <a:rPr lang="fr-FR" sz="1200" dirty="0" err="1"/>
              <a:t>etc</a:t>
            </a:r>
            <a:endParaRPr lang="fr-FR" sz="1200" dirty="0"/>
          </a:p>
        </p:txBody>
      </p:sp>
    </p:spTree>
    <p:extLst>
      <p:ext uri="{BB962C8B-B14F-4D97-AF65-F5344CB8AC3E}">
        <p14:creationId xmlns:p14="http://schemas.microsoft.com/office/powerpoint/2010/main" val="5253014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E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3331</TotalTime>
  <Words>2944</Words>
  <Application>Microsoft Macintosh PowerPoint</Application>
  <PresentationFormat>Grand écran</PresentationFormat>
  <Paragraphs>249</Paragraphs>
  <Slides>58</Slides>
  <Notes>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58</vt:i4>
      </vt:variant>
    </vt:vector>
  </HeadingPairs>
  <TitlesOfParts>
    <vt:vector size="62" baseType="lpstr">
      <vt:lpstr>Arial</vt:lpstr>
      <vt:lpstr>Calibri</vt:lpstr>
      <vt:lpstr>Neue Haas Grotesk Text Pro</vt:lpstr>
      <vt:lpstr>AccentBoxVTI</vt:lpstr>
      <vt:lpstr>Docker &amp; Kubernetes</vt:lpstr>
      <vt:lpstr>Présentation</vt:lpstr>
      <vt:lpstr>Tour de table</vt:lpstr>
      <vt:lpstr>Objectif du cours</vt:lpstr>
      <vt:lpstr>Docker</vt:lpstr>
      <vt:lpstr>Qu’est-ce que Docker</vt:lpstr>
      <vt:lpstr>Pourquoi Docker</vt:lpstr>
      <vt:lpstr>Concepts clés</vt:lpstr>
      <vt:lpstr>Docker Desktop</vt:lpstr>
      <vt:lpstr>Installation</vt:lpstr>
      <vt:lpstr>Utiliser le Docker Client</vt:lpstr>
      <vt:lpstr>Container</vt:lpstr>
      <vt:lpstr>Comment Docker fonctionne</vt:lpstr>
      <vt:lpstr>Manipuler des containers et des images</vt:lpstr>
      <vt:lpstr>TP1</vt:lpstr>
      <vt:lpstr>Créer des images</vt:lpstr>
      <vt:lpstr>Comment créer ses propres images</vt:lpstr>
      <vt:lpstr>Dockerfile</vt:lpstr>
      <vt:lpstr>Image de base</vt:lpstr>
      <vt:lpstr>Commandes Dockerfile</vt:lpstr>
      <vt:lpstr>Tagger une image</vt:lpstr>
      <vt:lpstr>TP2</vt:lpstr>
      <vt:lpstr>Docker Compose</vt:lpstr>
      <vt:lpstr>Qu’est ce que Docker Compose</vt:lpstr>
      <vt:lpstr>docker-compose.yml</vt:lpstr>
      <vt:lpstr>Redémarrage automatique</vt:lpstr>
      <vt:lpstr>Commandes</vt:lpstr>
      <vt:lpstr>TP3</vt:lpstr>
      <vt:lpstr>Kubernetes</vt:lpstr>
      <vt:lpstr>Kubernetes</vt:lpstr>
      <vt:lpstr>Pourquoi Kubernetes</vt:lpstr>
      <vt:lpstr>Développement et production</vt:lpstr>
      <vt:lpstr>Example de Scaling</vt:lpstr>
      <vt:lpstr>Installation</vt:lpstr>
      <vt:lpstr>Cluster</vt:lpstr>
      <vt:lpstr>Notre premier cluster</vt:lpstr>
      <vt:lpstr>Notre premier cluster</vt:lpstr>
      <vt:lpstr>Notre premier cluster</vt:lpstr>
      <vt:lpstr>Explication</vt:lpstr>
      <vt:lpstr>Pod</vt:lpstr>
      <vt:lpstr>Service</vt:lpstr>
      <vt:lpstr>Récapitulatif</vt:lpstr>
      <vt:lpstr>Impératif vs Déclaratif</vt:lpstr>
      <vt:lpstr>Limitations des Pod</vt:lpstr>
      <vt:lpstr>Deployment</vt:lpstr>
      <vt:lpstr>client-deployment.yaml</vt:lpstr>
      <vt:lpstr>Appliquer un Deployment</vt:lpstr>
      <vt:lpstr>Self heal</vt:lpstr>
      <vt:lpstr>Reconfigurer Docker</vt:lpstr>
      <vt:lpstr>Volumes</vt:lpstr>
      <vt:lpstr>Volumes</vt:lpstr>
      <vt:lpstr>Secrets</vt:lpstr>
      <vt:lpstr>Commandes Minikube</vt:lpstr>
      <vt:lpstr>Commandes Kubernetes</vt:lpstr>
      <vt:lpstr>TP</vt:lpstr>
      <vt:lpstr>Exemple de déploiement Kubernetes</vt:lpstr>
      <vt:lpstr>Vos retours sur le cours</vt:lpstr>
      <vt:lpstr>Fin du cours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Elie BISMUTH</dc:creator>
  <cp:lastModifiedBy>Elie BISMUTH</cp:lastModifiedBy>
  <cp:revision>78</cp:revision>
  <dcterms:created xsi:type="dcterms:W3CDTF">2021-12-05T15:43:01Z</dcterms:created>
  <dcterms:modified xsi:type="dcterms:W3CDTF">2022-01-09T17:46:16Z</dcterms:modified>
</cp:coreProperties>
</file>